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Average"/>
      <p:regular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Oswald-regular.fntdata"/><Relationship Id="rId10" Type="http://schemas.openxmlformats.org/officeDocument/2006/relationships/slide" Target="slides/slide5.xml"/><Relationship Id="rId21" Type="http://schemas.openxmlformats.org/officeDocument/2006/relationships/font" Target="fonts/Average-regular.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swa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3d8e2f339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3d8e2f339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3dd9e1c417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3dd9e1c417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c38642ba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3c38642ba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dd9e1c417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3dd9e1c417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3c38642ba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3c38642ba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3dd9e1c417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3dd9e1c417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3d45efc5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3d45efc5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3d45efc52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3d45efc52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3dd9e1c417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3dd9e1c417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3d8e2f339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3d8e2f339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3dd9e1c417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3dd9e1c417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3d8e2f33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3d8e2f33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3d8e2f339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3d8e2f339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3d8e2f339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3d8e2f339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Cost of living crisis - structural racism and minoritised women</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Gargi Bhattacharyya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Who rents?</a:t>
            </a:r>
            <a:endParaRPr/>
          </a:p>
        </p:txBody>
      </p:sp>
      <p:sp>
        <p:nvSpPr>
          <p:cNvPr id="118" name="Google Shape;118;p22"/>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2400">
                <a:latin typeface="Oswald"/>
                <a:ea typeface="Oswald"/>
                <a:cs typeface="Oswald"/>
                <a:sym typeface="Oswald"/>
              </a:rPr>
              <a:t>Rent is an identifiable pressure point - looking at who rents and who is forced to move can help us grasp the manner in which this crisis is hitting</a:t>
            </a:r>
            <a:endParaRPr sz="2400">
              <a:latin typeface="Oswald"/>
              <a:ea typeface="Oswald"/>
              <a:cs typeface="Oswald"/>
              <a:sym typeface="Oswald"/>
            </a:endParaRPr>
          </a:p>
        </p:txBody>
      </p:sp>
      <p:pic>
        <p:nvPicPr>
          <p:cNvPr id="119" name="Google Shape;119;p22"/>
          <p:cNvPicPr preferRelativeResize="0"/>
          <p:nvPr/>
        </p:nvPicPr>
        <p:blipFill>
          <a:blip r:embed="rId3">
            <a:alphaModFix/>
          </a:blip>
          <a:stretch>
            <a:fillRect/>
          </a:stretch>
        </p:blipFill>
        <p:spPr>
          <a:xfrm>
            <a:off x="4890174" y="0"/>
            <a:ext cx="3241701" cy="5143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265350"/>
            <a:ext cx="2808000" cy="1045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sz="2800"/>
              <a:t>It also matters who you ask</a:t>
            </a:r>
            <a:endParaRPr sz="2800"/>
          </a:p>
        </p:txBody>
      </p:sp>
      <p:sp>
        <p:nvSpPr>
          <p:cNvPr id="125" name="Google Shape;125;p2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2700">
                <a:latin typeface="Oswald"/>
                <a:ea typeface="Oswald"/>
                <a:cs typeface="Oswald"/>
                <a:sym typeface="Oswald"/>
              </a:rPr>
              <a:t>Although IPHRP shows a modest but consistent rise, Zoopla and Rightmove indicate something different</a:t>
            </a:r>
            <a:endParaRPr sz="2700">
              <a:latin typeface="Oswald"/>
              <a:ea typeface="Oswald"/>
              <a:cs typeface="Oswald"/>
              <a:sym typeface="Oswald"/>
            </a:endParaRPr>
          </a:p>
        </p:txBody>
      </p:sp>
      <p:pic>
        <p:nvPicPr>
          <p:cNvPr id="126" name="Google Shape;126;p23"/>
          <p:cNvPicPr preferRelativeResize="0"/>
          <p:nvPr/>
        </p:nvPicPr>
        <p:blipFill>
          <a:blip r:embed="rId3">
            <a:alphaModFix/>
          </a:blip>
          <a:stretch>
            <a:fillRect/>
          </a:stretch>
        </p:blipFill>
        <p:spPr>
          <a:xfrm>
            <a:off x="4184204" y="0"/>
            <a:ext cx="4082143"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idx="4294967295" type="body"/>
          </p:nvPr>
        </p:nvSpPr>
        <p:spPr>
          <a:xfrm>
            <a:off x="311700" y="2720350"/>
            <a:ext cx="8318100" cy="1848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GB" sz="2400">
                <a:latin typeface="Oswald"/>
                <a:ea typeface="Oswald"/>
                <a:cs typeface="Oswald"/>
                <a:sym typeface="Oswald"/>
              </a:rPr>
              <a:t>Very likely that racially minoritised women will face additional challenges during this phase of economic crisis</a:t>
            </a:r>
            <a:endParaRPr sz="2400">
              <a:latin typeface="Oswald"/>
              <a:ea typeface="Oswald"/>
              <a:cs typeface="Oswald"/>
              <a:sym typeface="Oswald"/>
            </a:endParaRPr>
          </a:p>
          <a:p>
            <a:pPr indent="0" lvl="0" marL="0" rtl="0" algn="l">
              <a:spcBef>
                <a:spcPts val="1200"/>
              </a:spcBef>
              <a:spcAft>
                <a:spcPts val="0"/>
              </a:spcAft>
              <a:buNone/>
            </a:pPr>
            <a:r>
              <a:t/>
            </a:r>
            <a:endParaRPr sz="2400">
              <a:latin typeface="Oswald"/>
              <a:ea typeface="Oswald"/>
              <a:cs typeface="Oswald"/>
              <a:sym typeface="Oswald"/>
            </a:endParaRPr>
          </a:p>
          <a:p>
            <a:pPr indent="0" lvl="0" marL="0" rtl="0" algn="l">
              <a:spcBef>
                <a:spcPts val="1200"/>
              </a:spcBef>
              <a:spcAft>
                <a:spcPts val="1200"/>
              </a:spcAft>
              <a:buNone/>
            </a:pPr>
            <a:r>
              <a:rPr lang="en-GB" sz="2400">
                <a:latin typeface="Oswald"/>
                <a:ea typeface="Oswald"/>
                <a:cs typeface="Oswald"/>
                <a:sym typeface="Oswald"/>
              </a:rPr>
              <a:t>However, they will not be alone in this </a:t>
            </a:r>
            <a:endParaRPr sz="2400">
              <a:latin typeface="Oswald"/>
              <a:ea typeface="Oswald"/>
              <a:cs typeface="Oswald"/>
              <a:sym typeface="Oswald"/>
            </a:endParaRPr>
          </a:p>
        </p:txBody>
      </p:sp>
      <p:pic>
        <p:nvPicPr>
          <p:cNvPr id="132" name="Google Shape;132;p24"/>
          <p:cNvPicPr preferRelativeResize="0"/>
          <p:nvPr/>
        </p:nvPicPr>
        <p:blipFill>
          <a:blip r:embed="rId3">
            <a:alphaModFix/>
          </a:blip>
          <a:stretch>
            <a:fillRect/>
          </a:stretch>
        </p:blipFill>
        <p:spPr>
          <a:xfrm>
            <a:off x="1104900" y="714375"/>
            <a:ext cx="6743700" cy="1695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Beyond disproportionality</a:t>
            </a:r>
            <a:endParaRPr/>
          </a:p>
        </p:txBody>
      </p:sp>
      <p:sp>
        <p:nvSpPr>
          <p:cNvPr id="138" name="Google Shape;138;p25"/>
          <p:cNvSpPr txBox="1"/>
          <p:nvPr>
            <p:ph idx="1" type="body"/>
          </p:nvPr>
        </p:nvSpPr>
        <p:spPr>
          <a:xfrm>
            <a:off x="190500" y="1152450"/>
            <a:ext cx="58674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sz="2400">
                <a:latin typeface="Oswald"/>
                <a:ea typeface="Oswald"/>
                <a:cs typeface="Oswald"/>
                <a:sym typeface="Oswald"/>
              </a:rPr>
              <a:t>In every space where additional hardship arises other life histories will be represented:</a:t>
            </a:r>
            <a:endParaRPr sz="2400">
              <a:latin typeface="Oswald"/>
              <a:ea typeface="Oswald"/>
              <a:cs typeface="Oswald"/>
              <a:sym typeface="Oswald"/>
            </a:endParaRPr>
          </a:p>
          <a:p>
            <a:pPr indent="0" lvl="0" marL="0" rtl="0" algn="l">
              <a:spcBef>
                <a:spcPts val="1200"/>
              </a:spcBef>
              <a:spcAft>
                <a:spcPts val="0"/>
              </a:spcAft>
              <a:buNone/>
            </a:pPr>
            <a:r>
              <a:rPr lang="en-GB" sz="2400">
                <a:latin typeface="Oswald"/>
                <a:ea typeface="Oswald"/>
                <a:cs typeface="Oswald"/>
                <a:sym typeface="Oswald"/>
              </a:rPr>
              <a:t>-disability and chronic illness, </a:t>
            </a:r>
            <a:endParaRPr sz="2400">
              <a:latin typeface="Oswald"/>
              <a:ea typeface="Oswald"/>
              <a:cs typeface="Oswald"/>
              <a:sym typeface="Oswald"/>
            </a:endParaRPr>
          </a:p>
          <a:p>
            <a:pPr indent="0" lvl="0" marL="0" rtl="0" algn="l">
              <a:spcBef>
                <a:spcPts val="1200"/>
              </a:spcBef>
              <a:spcAft>
                <a:spcPts val="0"/>
              </a:spcAft>
              <a:buNone/>
            </a:pPr>
            <a:r>
              <a:rPr lang="en-GB" sz="2400">
                <a:latin typeface="Oswald"/>
                <a:ea typeface="Oswald"/>
                <a:cs typeface="Oswald"/>
                <a:sym typeface="Oswald"/>
              </a:rPr>
              <a:t>- histories of state violence and/or neglect, </a:t>
            </a:r>
            <a:endParaRPr sz="2400">
              <a:latin typeface="Oswald"/>
              <a:ea typeface="Oswald"/>
              <a:cs typeface="Oswald"/>
              <a:sym typeface="Oswald"/>
            </a:endParaRPr>
          </a:p>
          <a:p>
            <a:pPr indent="0" lvl="0" marL="0" rtl="0" algn="l">
              <a:spcBef>
                <a:spcPts val="1200"/>
              </a:spcBef>
              <a:spcAft>
                <a:spcPts val="1200"/>
              </a:spcAft>
              <a:buNone/>
            </a:pPr>
            <a:r>
              <a:rPr lang="en-GB" sz="2400">
                <a:latin typeface="Oswald"/>
                <a:ea typeface="Oswald"/>
                <a:cs typeface="Oswald"/>
                <a:sym typeface="Oswald"/>
              </a:rPr>
              <a:t>- the widespread impoverishment of the new normal where an analysis of disproportionality is a poor tool to challenge injustice</a:t>
            </a:r>
            <a:endParaRPr/>
          </a:p>
        </p:txBody>
      </p:sp>
      <p:sp>
        <p:nvSpPr>
          <p:cNvPr id="139" name="Google Shape;139;p25"/>
          <p:cNvSpPr txBox="1"/>
          <p:nvPr>
            <p:ph idx="2" type="body"/>
          </p:nvPr>
        </p:nvSpPr>
        <p:spPr>
          <a:xfrm>
            <a:off x="7562850" y="1152475"/>
            <a:ext cx="1269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0" name="Google Shape;140;p25"/>
          <p:cNvPicPr preferRelativeResize="0"/>
          <p:nvPr/>
        </p:nvPicPr>
        <p:blipFill>
          <a:blip r:embed="rId3">
            <a:alphaModFix/>
          </a:blip>
          <a:stretch>
            <a:fillRect/>
          </a:stretch>
        </p:blipFill>
        <p:spPr>
          <a:xfrm>
            <a:off x="6057900" y="445025"/>
            <a:ext cx="2971800" cy="4123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to understand poverty by thinking about ‘race’</a:t>
            </a:r>
            <a:endParaRPr/>
          </a:p>
        </p:txBody>
      </p:sp>
      <p:sp>
        <p:nvSpPr>
          <p:cNvPr id="146" name="Google Shape;146;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GB" sz="2600">
                <a:latin typeface="Oswald"/>
                <a:ea typeface="Oswald"/>
                <a:cs typeface="Oswald"/>
                <a:sym typeface="Oswald"/>
              </a:rPr>
              <a:t>The landscape of racialised inequality throws into relief the cumulative processes of dispossession and disadvantage that make some people so much more likely to suffer extreme material hardship</a:t>
            </a:r>
            <a:endParaRPr sz="2600">
              <a:latin typeface="Oswald"/>
              <a:ea typeface="Oswald"/>
              <a:cs typeface="Oswald"/>
              <a:sym typeface="Oswald"/>
            </a:endParaRPr>
          </a:p>
          <a:p>
            <a:pPr indent="0" lvl="0" marL="0" rtl="0" algn="l">
              <a:spcBef>
                <a:spcPts val="1200"/>
              </a:spcBef>
              <a:spcAft>
                <a:spcPts val="0"/>
              </a:spcAft>
              <a:buNone/>
            </a:pPr>
            <a:r>
              <a:t/>
            </a:r>
            <a:endParaRPr sz="2600">
              <a:latin typeface="Oswald"/>
              <a:ea typeface="Oswald"/>
              <a:cs typeface="Oswald"/>
              <a:sym typeface="Oswald"/>
            </a:endParaRPr>
          </a:p>
          <a:p>
            <a:pPr indent="0" lvl="0" marL="0" rtl="0" algn="l">
              <a:spcBef>
                <a:spcPts val="1200"/>
              </a:spcBef>
              <a:spcAft>
                <a:spcPts val="0"/>
              </a:spcAft>
              <a:buNone/>
            </a:pPr>
            <a:r>
              <a:rPr lang="en-GB" sz="2600">
                <a:latin typeface="Oswald"/>
                <a:ea typeface="Oswald"/>
                <a:cs typeface="Oswald"/>
                <a:sym typeface="Oswald"/>
              </a:rPr>
              <a:t>Think of ‘race’ as a process - a journey through official institutions and opportunities and assembled social goods - with the arbitrary marker of ‘race’ shaping how well or badly each encounter goes</a:t>
            </a:r>
            <a:endParaRPr sz="2600">
              <a:latin typeface="Oswald"/>
              <a:ea typeface="Oswald"/>
              <a:cs typeface="Oswald"/>
              <a:sym typeface="Oswald"/>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to uncover the machinery of impoverishment</a:t>
            </a:r>
            <a:endParaRPr/>
          </a:p>
        </p:txBody>
      </p:sp>
      <p:sp>
        <p:nvSpPr>
          <p:cNvPr id="152" name="Google Shape;152;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latin typeface="Oswald"/>
                <a:ea typeface="Oswald"/>
                <a:cs typeface="Oswald"/>
                <a:sym typeface="Oswald"/>
              </a:rPr>
              <a:t>‘Race’ also lets us know what resources a person might be carrying, or be able to access - and how under or unprotected they might be in the public square</a:t>
            </a:r>
            <a:endParaRPr sz="2400">
              <a:latin typeface="Oswald"/>
              <a:ea typeface="Oswald"/>
              <a:cs typeface="Oswald"/>
              <a:sym typeface="Oswald"/>
            </a:endParaRPr>
          </a:p>
          <a:p>
            <a:pPr indent="0" lvl="0" marL="0" rtl="0" algn="l">
              <a:spcBef>
                <a:spcPts val="1200"/>
              </a:spcBef>
              <a:spcAft>
                <a:spcPts val="0"/>
              </a:spcAft>
              <a:buNone/>
            </a:pPr>
            <a:r>
              <a:t/>
            </a:r>
            <a:endParaRPr sz="2400">
              <a:latin typeface="Oswald"/>
              <a:ea typeface="Oswald"/>
              <a:cs typeface="Oswald"/>
              <a:sym typeface="Oswald"/>
            </a:endParaRPr>
          </a:p>
          <a:p>
            <a:pPr indent="0" lvl="0" marL="0" rtl="0" algn="l">
              <a:spcBef>
                <a:spcPts val="1200"/>
              </a:spcBef>
              <a:spcAft>
                <a:spcPts val="1200"/>
              </a:spcAft>
              <a:buNone/>
            </a:pPr>
            <a:r>
              <a:rPr lang="en-GB" sz="2400">
                <a:latin typeface="Oswald"/>
                <a:ea typeface="Oswald"/>
                <a:cs typeface="Oswald"/>
                <a:sym typeface="Oswald"/>
              </a:rPr>
              <a:t>The analytic tools arising from charting the cumulative processes that make some more likely to be poor - systemic, violent, exclusionary - open the possibility of re-articulating how we survive and thrive together.</a:t>
            </a:r>
            <a:endParaRPr sz="2400">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do we think about inequality?</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300">
                <a:latin typeface="Oswald"/>
                <a:ea typeface="Oswald"/>
                <a:cs typeface="Oswald"/>
                <a:sym typeface="Oswald"/>
              </a:rPr>
              <a:t>Implication that there is an acceptable norm and subordinated groups fall below the norm</a:t>
            </a:r>
            <a:endParaRPr sz="2300">
              <a:latin typeface="Oswald"/>
              <a:ea typeface="Oswald"/>
              <a:cs typeface="Oswald"/>
              <a:sym typeface="Oswald"/>
            </a:endParaRPr>
          </a:p>
          <a:p>
            <a:pPr indent="0" lvl="0" marL="0" rtl="0" algn="l">
              <a:spcBef>
                <a:spcPts val="1200"/>
              </a:spcBef>
              <a:spcAft>
                <a:spcPts val="0"/>
              </a:spcAft>
              <a:buNone/>
            </a:pPr>
            <a:r>
              <a:rPr lang="en-GB" sz="2300">
                <a:latin typeface="Oswald"/>
                <a:ea typeface="Oswald"/>
                <a:cs typeface="Oswald"/>
                <a:sym typeface="Oswald"/>
              </a:rPr>
              <a:t>But </a:t>
            </a:r>
            <a:r>
              <a:rPr lang="en-GB" sz="2300">
                <a:latin typeface="Oswald"/>
                <a:ea typeface="Oswald"/>
                <a:cs typeface="Oswald"/>
                <a:sym typeface="Oswald"/>
              </a:rPr>
              <a:t>hardship</a:t>
            </a:r>
            <a:r>
              <a:rPr lang="en-GB" sz="2300">
                <a:latin typeface="Oswald"/>
                <a:ea typeface="Oswald"/>
                <a:cs typeface="Oswald"/>
                <a:sym typeface="Oswald"/>
              </a:rPr>
              <a:t> is very widespread - with contestation about what an acceptable norm might be</a:t>
            </a:r>
            <a:endParaRPr sz="2300">
              <a:latin typeface="Oswald"/>
              <a:ea typeface="Oswald"/>
              <a:cs typeface="Oswald"/>
              <a:sym typeface="Oswald"/>
            </a:endParaRPr>
          </a:p>
          <a:p>
            <a:pPr indent="0" lvl="0" marL="0" rtl="0" algn="l">
              <a:spcBef>
                <a:spcPts val="1200"/>
              </a:spcBef>
              <a:spcAft>
                <a:spcPts val="0"/>
              </a:spcAft>
              <a:buNone/>
            </a:pPr>
            <a:r>
              <a:t/>
            </a:r>
            <a:endParaRPr sz="2300">
              <a:latin typeface="Oswald"/>
              <a:ea typeface="Oswald"/>
              <a:cs typeface="Oswald"/>
              <a:sym typeface="Oswald"/>
            </a:endParaRPr>
          </a:p>
          <a:p>
            <a:pPr indent="0" lvl="0" marL="0" rtl="0" algn="l">
              <a:spcBef>
                <a:spcPts val="1200"/>
              </a:spcBef>
              <a:spcAft>
                <a:spcPts val="1200"/>
              </a:spcAft>
              <a:buNone/>
            </a:pPr>
            <a:r>
              <a:rPr lang="en-GB" sz="2300">
                <a:latin typeface="Oswald"/>
                <a:ea typeface="Oswald"/>
                <a:cs typeface="Oswald"/>
                <a:sym typeface="Oswald"/>
              </a:rPr>
              <a:t>Focusing on the disparities between quite poor and very poor people might not be the most useful way to think about this crisis</a:t>
            </a:r>
            <a:endParaRPr sz="2300">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4382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 differentiated but shared crisis</a:t>
            </a:r>
            <a:endParaRPr/>
          </a:p>
        </p:txBody>
      </p:sp>
      <p:sp>
        <p:nvSpPr>
          <p:cNvPr id="72" name="Google Shape;72;p1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latin typeface="Oswald"/>
                <a:ea typeface="Oswald"/>
                <a:cs typeface="Oswald"/>
                <a:sym typeface="Oswald"/>
              </a:rPr>
              <a:t>Instead can we look at the experience of structural racism as a way of understanding how economic crisis exacerbates tension points for poor communities?</a:t>
            </a:r>
            <a:endParaRPr sz="2700">
              <a:latin typeface="Oswald"/>
              <a:ea typeface="Oswald"/>
              <a:cs typeface="Oswald"/>
              <a:sym typeface="Oswald"/>
            </a:endParaRPr>
          </a:p>
          <a:p>
            <a:pPr indent="0" lvl="0" marL="0" rtl="0" algn="l">
              <a:spcBef>
                <a:spcPts val="1200"/>
              </a:spcBef>
              <a:spcAft>
                <a:spcPts val="1200"/>
              </a:spcAft>
              <a:buNone/>
            </a:pPr>
            <a:r>
              <a:t/>
            </a:r>
            <a:endParaRPr sz="2200">
              <a:latin typeface="Oswald"/>
              <a:ea typeface="Oswald"/>
              <a:cs typeface="Oswald"/>
              <a:sym typeface="Oswald"/>
            </a:endParaRPr>
          </a:p>
        </p:txBody>
      </p:sp>
      <p:sp>
        <p:nvSpPr>
          <p:cNvPr id="73" name="Google Shape;73;p1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4" name="Google Shape;74;p15"/>
          <p:cNvPicPr preferRelativeResize="0"/>
          <p:nvPr/>
        </p:nvPicPr>
        <p:blipFill>
          <a:blip r:embed="rId3">
            <a:alphaModFix/>
          </a:blip>
          <a:stretch>
            <a:fillRect/>
          </a:stretch>
        </p:blipFill>
        <p:spPr>
          <a:xfrm>
            <a:off x="4934438" y="466725"/>
            <a:ext cx="3286125" cy="4210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183700"/>
            <a:ext cx="8520600" cy="968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Normalisation of poverty demands some adjustment in our analytic approach</a:t>
            </a:r>
            <a:endParaRPr/>
          </a:p>
        </p:txBody>
      </p:sp>
      <p:sp>
        <p:nvSpPr>
          <p:cNvPr id="80" name="Google Shape;80;p1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700">
                <a:latin typeface="Oswald"/>
                <a:ea typeface="Oswald"/>
                <a:cs typeface="Oswald"/>
                <a:sym typeface="Oswald"/>
              </a:rPr>
              <a:t>Most racially minoritised groups are more likely to be poor - and to face other challenges around housing, employment and access to services</a:t>
            </a:r>
            <a:endParaRPr sz="2700">
              <a:latin typeface="Oswald"/>
              <a:ea typeface="Oswald"/>
              <a:cs typeface="Oswald"/>
              <a:sym typeface="Oswald"/>
            </a:endParaRPr>
          </a:p>
          <a:p>
            <a:pPr indent="0" lvl="0" marL="0" rtl="0" algn="l">
              <a:spcBef>
                <a:spcPts val="1200"/>
              </a:spcBef>
              <a:spcAft>
                <a:spcPts val="1200"/>
              </a:spcAft>
              <a:buNone/>
            </a:pPr>
            <a:r>
              <a:t/>
            </a:r>
            <a:endParaRPr/>
          </a:p>
        </p:txBody>
      </p:sp>
      <p:sp>
        <p:nvSpPr>
          <p:cNvPr id="81" name="Google Shape;81;p1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2500">
                <a:latin typeface="Oswald"/>
                <a:ea typeface="Oswald"/>
                <a:cs typeface="Oswald"/>
                <a:sym typeface="Oswald"/>
              </a:rPr>
              <a:t>But what we are describing in terms of the impact of the cost of living crisis is not comprehensible as arising from the culture or position or even the particularity of any ethnic group</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Women and children and racialised poverty</a:t>
            </a:r>
            <a:endParaRPr/>
          </a:p>
        </p:txBody>
      </p:sp>
      <p:sp>
        <p:nvSpPr>
          <p:cNvPr id="87" name="Google Shape;87;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300">
                <a:latin typeface="Oswald"/>
                <a:ea typeface="Oswald"/>
                <a:cs typeface="Oswald"/>
                <a:sym typeface="Oswald"/>
              </a:rPr>
              <a:t>We know:</a:t>
            </a:r>
            <a:endParaRPr sz="2300">
              <a:latin typeface="Oswald"/>
              <a:ea typeface="Oswald"/>
              <a:cs typeface="Oswald"/>
              <a:sym typeface="Oswald"/>
            </a:endParaRPr>
          </a:p>
          <a:p>
            <a:pPr indent="-374650" lvl="0" marL="457200" rtl="0" algn="l">
              <a:spcBef>
                <a:spcPts val="1200"/>
              </a:spcBef>
              <a:spcAft>
                <a:spcPts val="0"/>
              </a:spcAft>
              <a:buSzPts val="2300"/>
              <a:buFont typeface="Oswald"/>
              <a:buChar char="-"/>
            </a:pPr>
            <a:r>
              <a:rPr lang="en-GB" sz="2300">
                <a:latin typeface="Oswald"/>
                <a:ea typeface="Oswald"/>
                <a:cs typeface="Oswald"/>
                <a:sym typeface="Oswald"/>
              </a:rPr>
              <a:t>Low levels of paid employment for some groups</a:t>
            </a:r>
            <a:endParaRPr sz="2300">
              <a:latin typeface="Oswald"/>
              <a:ea typeface="Oswald"/>
              <a:cs typeface="Oswald"/>
              <a:sym typeface="Oswald"/>
            </a:endParaRPr>
          </a:p>
          <a:p>
            <a:pPr indent="-374650" lvl="0" marL="457200" rtl="0" algn="l">
              <a:spcBef>
                <a:spcPts val="0"/>
              </a:spcBef>
              <a:spcAft>
                <a:spcPts val="0"/>
              </a:spcAft>
              <a:buSzPts val="2300"/>
              <a:buFont typeface="Oswald"/>
              <a:buChar char="-"/>
            </a:pPr>
            <a:r>
              <a:rPr lang="en-GB" sz="2300">
                <a:latin typeface="Oswald"/>
                <a:ea typeface="Oswald"/>
                <a:cs typeface="Oswald"/>
                <a:sym typeface="Oswald"/>
              </a:rPr>
              <a:t>High levels of child poverty</a:t>
            </a:r>
            <a:endParaRPr sz="2300">
              <a:latin typeface="Oswald"/>
              <a:ea typeface="Oswald"/>
              <a:cs typeface="Oswald"/>
              <a:sym typeface="Oswald"/>
            </a:endParaRPr>
          </a:p>
          <a:p>
            <a:pPr indent="-374650" lvl="0" marL="457200" rtl="0" algn="l">
              <a:spcBef>
                <a:spcPts val="0"/>
              </a:spcBef>
              <a:spcAft>
                <a:spcPts val="0"/>
              </a:spcAft>
              <a:buSzPts val="2300"/>
              <a:buFont typeface="Oswald"/>
              <a:buChar char="-"/>
            </a:pPr>
            <a:r>
              <a:rPr lang="en-GB" sz="2300">
                <a:latin typeface="Oswald"/>
                <a:ea typeface="Oswald"/>
                <a:cs typeface="Oswald"/>
                <a:sym typeface="Oswald"/>
              </a:rPr>
              <a:t>High </a:t>
            </a:r>
            <a:r>
              <a:rPr lang="en-GB" sz="2300">
                <a:latin typeface="Oswald"/>
                <a:ea typeface="Oswald"/>
                <a:cs typeface="Oswald"/>
                <a:sym typeface="Oswald"/>
              </a:rPr>
              <a:t>levels</a:t>
            </a:r>
            <a:r>
              <a:rPr lang="en-GB" sz="2300">
                <a:latin typeface="Oswald"/>
                <a:ea typeface="Oswald"/>
                <a:cs typeface="Oswald"/>
                <a:sym typeface="Oswald"/>
              </a:rPr>
              <a:t> of disability and chronic illness</a:t>
            </a:r>
            <a:endParaRPr sz="2300">
              <a:latin typeface="Oswald"/>
              <a:ea typeface="Oswald"/>
              <a:cs typeface="Oswald"/>
              <a:sym typeface="Oswald"/>
            </a:endParaRPr>
          </a:p>
          <a:p>
            <a:pPr indent="0" lvl="0" marL="0" rtl="0" algn="l">
              <a:spcBef>
                <a:spcPts val="1200"/>
              </a:spcBef>
              <a:spcAft>
                <a:spcPts val="0"/>
              </a:spcAft>
              <a:buNone/>
            </a:pPr>
            <a:r>
              <a:t/>
            </a:r>
            <a:endParaRPr sz="2300">
              <a:latin typeface="Oswald"/>
              <a:ea typeface="Oswald"/>
              <a:cs typeface="Oswald"/>
              <a:sym typeface="Oswald"/>
            </a:endParaRPr>
          </a:p>
          <a:p>
            <a:pPr indent="0" lvl="0" marL="0" rtl="0" algn="l">
              <a:spcBef>
                <a:spcPts val="1200"/>
              </a:spcBef>
              <a:spcAft>
                <a:spcPts val="1200"/>
              </a:spcAft>
              <a:buNone/>
            </a:pPr>
            <a:r>
              <a:rPr lang="en-GB" sz="2300">
                <a:latin typeface="Oswald"/>
                <a:ea typeface="Oswald"/>
                <a:cs typeface="Oswald"/>
                <a:sym typeface="Oswald"/>
              </a:rPr>
              <a:t>And although there have been rapid increases in proportions of Bangladeshi and Pakistani women engaged in paid work, in-work poverty remains very high </a:t>
            </a:r>
            <a:endParaRPr sz="2300">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571500" y="183700"/>
            <a:ext cx="8029850" cy="48527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Racialised poverty as indicator of crisis points</a:t>
            </a:r>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latin typeface="Oswald"/>
                <a:ea typeface="Oswald"/>
                <a:cs typeface="Oswald"/>
                <a:sym typeface="Oswald"/>
              </a:rPr>
              <a:t>Racially minoritised groups do not live separate lives </a:t>
            </a:r>
            <a:endParaRPr sz="2400">
              <a:latin typeface="Oswald"/>
              <a:ea typeface="Oswald"/>
              <a:cs typeface="Oswald"/>
              <a:sym typeface="Oswald"/>
            </a:endParaRPr>
          </a:p>
          <a:p>
            <a:pPr indent="0" lvl="0" marL="0" rtl="0" algn="l">
              <a:spcBef>
                <a:spcPts val="1200"/>
              </a:spcBef>
              <a:spcAft>
                <a:spcPts val="0"/>
              </a:spcAft>
              <a:buNone/>
            </a:pPr>
            <a:r>
              <a:rPr lang="en-GB" sz="2400">
                <a:latin typeface="Oswald"/>
                <a:ea typeface="Oswald"/>
                <a:cs typeface="Oswald"/>
                <a:sym typeface="Oswald"/>
              </a:rPr>
              <a:t>The crisis points in the experience of racially minoritised groups illuminate systemic blockage points </a:t>
            </a:r>
            <a:endParaRPr sz="2400">
              <a:latin typeface="Oswald"/>
              <a:ea typeface="Oswald"/>
              <a:cs typeface="Oswald"/>
              <a:sym typeface="Oswald"/>
            </a:endParaRPr>
          </a:p>
          <a:p>
            <a:pPr indent="0" lvl="0" marL="0" rtl="0" algn="l">
              <a:spcBef>
                <a:spcPts val="1200"/>
              </a:spcBef>
              <a:spcAft>
                <a:spcPts val="0"/>
              </a:spcAft>
              <a:buNone/>
            </a:pPr>
            <a:r>
              <a:t/>
            </a:r>
            <a:endParaRPr sz="2400">
              <a:latin typeface="Oswald"/>
              <a:ea typeface="Oswald"/>
              <a:cs typeface="Oswald"/>
              <a:sym typeface="Oswald"/>
            </a:endParaRPr>
          </a:p>
          <a:p>
            <a:pPr indent="0" lvl="0" marL="0" rtl="0" algn="l">
              <a:spcBef>
                <a:spcPts val="1200"/>
              </a:spcBef>
              <a:spcAft>
                <a:spcPts val="1200"/>
              </a:spcAft>
              <a:buNone/>
            </a:pPr>
            <a:r>
              <a:rPr lang="en-GB" sz="2400">
                <a:latin typeface="Oswald"/>
                <a:ea typeface="Oswald"/>
                <a:cs typeface="Oswald"/>
                <a:sym typeface="Oswald"/>
              </a:rPr>
              <a:t>Instead of thinking about why group X has such high levels of housing poverty, maybe let us think about how the cumulative barriers faced by group X lead to this outcome?</a:t>
            </a:r>
            <a:endParaRPr sz="2400">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5" name="Google Shape;105;p20"/>
          <p:cNvPicPr preferRelativeResize="0"/>
          <p:nvPr/>
        </p:nvPicPr>
        <p:blipFill>
          <a:blip r:embed="rId3">
            <a:alphaModFix/>
          </a:blip>
          <a:stretch>
            <a:fillRect/>
          </a:stretch>
        </p:blipFill>
        <p:spPr>
          <a:xfrm>
            <a:off x="133447" y="0"/>
            <a:ext cx="8877106"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2" name="Google Shape;112;p21"/>
          <p:cNvPicPr preferRelativeResize="0"/>
          <p:nvPr/>
        </p:nvPicPr>
        <p:blipFill>
          <a:blip r:embed="rId3">
            <a:alphaModFix/>
          </a:blip>
          <a:stretch>
            <a:fillRect/>
          </a:stretch>
        </p:blipFill>
        <p:spPr>
          <a:xfrm>
            <a:off x="0" y="220552"/>
            <a:ext cx="9144000" cy="47023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