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4"/>
  </p:sldMasterIdLst>
  <p:notesMasterIdLst>
    <p:notesMasterId r:id="rId20"/>
  </p:notesMasterIdLst>
  <p:sldIdLst>
    <p:sldId id="329" r:id="rId5"/>
    <p:sldId id="334" r:id="rId6"/>
    <p:sldId id="336" r:id="rId7"/>
    <p:sldId id="323" r:id="rId8"/>
    <p:sldId id="341" r:id="rId9"/>
    <p:sldId id="339" r:id="rId10"/>
    <p:sldId id="340" r:id="rId11"/>
    <p:sldId id="345" r:id="rId12"/>
    <p:sldId id="316" r:id="rId13"/>
    <p:sldId id="324" r:id="rId14"/>
    <p:sldId id="325" r:id="rId15"/>
    <p:sldId id="326" r:id="rId16"/>
    <p:sldId id="342" r:id="rId17"/>
    <p:sldId id="344" r:id="rId18"/>
    <p:sldId id="33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16AF25-6815-EC58-3578-D43D50C4741D}" name="Anna Tarrant" initials="AT" userId="S::atarrant@lincoln.ac.uk::11d831c6-aa0e-4714-9abd-4b6b1a488301" providerId="AD"/>
  <p188:author id="{EB46027F-1109-5314-D301-6BED4A9E1CA2}" name="Ana Jordan" initials="AJ" userId="Ana Jordan" providerId="None"/>
  <p188:author id="{6CD76F8F-BD79-DAC9-BFEE-472C418CC431}" name="Nicola Chanamuto" initials="NC" userId="S::nchanamuto@lincoln.ac.uk::36715998-04a4-480e-8428-fdf29a67ceee" providerId="AD"/>
  <p188:author id="{7E420C91-9A0F-ADB4-BCED-31BC7F10C10F}" name="Ana Jordan" initials="AJ" userId="S::anajordan@lincoln.ac.uk::39e3affb-7c94-46e7-a7ab-ac21c0a306a9" providerId="AD"/>
  <p188:author id="{CFE5D8B8-A078-3D37-6911-D02CA3DAB64A}" name="Ruth Gaunt" initials="RG" userId="S::rgaunt@lincoln.ac.uk::d0ea308b-7309-48b7-ba78-f4d390f5164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a Jordan" initials="AJ" lastIdx="6" clrIdx="0">
    <p:extLst>
      <p:ext uri="{19B8F6BF-5375-455C-9EA6-DF929625EA0E}">
        <p15:presenceInfo xmlns:p15="http://schemas.microsoft.com/office/powerpoint/2012/main" userId="Ana Jordan" providerId="None"/>
      </p:ext>
    </p:extLst>
  </p:cmAuthor>
  <p:cmAuthor id="2" name="Agata Wezyk" initials="AW" lastIdx="3" clrIdx="1">
    <p:extLst>
      <p:ext uri="{19B8F6BF-5375-455C-9EA6-DF929625EA0E}">
        <p15:presenceInfo xmlns:p15="http://schemas.microsoft.com/office/powerpoint/2012/main" userId="S::awezyk@lincoln.ac.uk::98b36a5d-cf96-4e6b-8598-17bb4bcd2eb5" providerId="AD"/>
      </p:ext>
    </p:extLst>
  </p:cmAuthor>
  <p:cmAuthor id="3" name="Ruth Gaunt" initials="RG" lastIdx="3" clrIdx="2">
    <p:extLst>
      <p:ext uri="{19B8F6BF-5375-455C-9EA6-DF929625EA0E}">
        <p15:presenceInfo xmlns:p15="http://schemas.microsoft.com/office/powerpoint/2012/main" userId="Ruth Gau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006699"/>
    <a:srgbClr val="FFFFFF"/>
    <a:srgbClr val="CC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2620" autoAdjust="0"/>
  </p:normalViewPr>
  <p:slideViewPr>
    <p:cSldViewPr snapToGrid="0">
      <p:cViewPr varScale="1">
        <p:scale>
          <a:sx n="46" d="100"/>
          <a:sy n="46" d="100"/>
        </p:scale>
        <p:origin x="1448" y="2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85A51F-A968-45AA-87FE-016B4C8A05D8}" type="datetimeFigureOut">
              <a:rPr lang="en-GB" smtClean="0"/>
              <a:t>27/09/2022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2989B1-BF45-4EE9-9ECD-F76C1D51CD37}" type="slidenum">
              <a:rPr lang="en-GB" smtClean="0"/>
              <a:t>‹#›</a:t>
            </a:fld>
            <a:endParaRPr lang="en-GB"/>
          </a:p>
        </p:txBody>
      </p:sp>
    </p:spTree>
    <p:extLst>
      <p:ext uri="{BB962C8B-B14F-4D97-AF65-F5344CB8AC3E}">
        <p14:creationId xmlns:p14="http://schemas.microsoft.com/office/powerpoint/2010/main" val="377287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2989B1-BF45-4EE9-9ECD-F76C1D51CD37}" type="slidenum">
              <a:rPr lang="en-GB" smtClean="0"/>
              <a:t>1</a:t>
            </a:fld>
            <a:endParaRPr lang="en-GB"/>
          </a:p>
        </p:txBody>
      </p:sp>
    </p:spTree>
    <p:extLst>
      <p:ext uri="{BB962C8B-B14F-4D97-AF65-F5344CB8AC3E}">
        <p14:creationId xmlns:p14="http://schemas.microsoft.com/office/powerpoint/2010/main" val="1953300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rtl="0">
              <a:lnSpc>
                <a:spcPct val="115000"/>
              </a:lnSpc>
              <a:buFont typeface="Symbol" panose="05050102010706020507" pitchFamily="18" charset="2"/>
              <a:buNone/>
            </a:pP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F2989B1-BF45-4EE9-9ECD-F76C1D51CD37}" type="slidenum">
              <a:rPr lang="en-GB" smtClean="0"/>
              <a:t>10</a:t>
            </a:fld>
            <a:endParaRPr lang="en-GB"/>
          </a:p>
        </p:txBody>
      </p:sp>
    </p:spTree>
    <p:extLst>
      <p:ext uri="{BB962C8B-B14F-4D97-AF65-F5344CB8AC3E}">
        <p14:creationId xmlns:p14="http://schemas.microsoft.com/office/powerpoint/2010/main" val="3166987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rtl="0">
              <a:lnSpc>
                <a:spcPct val="115000"/>
              </a:lnSpc>
              <a:buFont typeface="Symbol" panose="05050102010706020507" pitchFamily="18" charset="2"/>
              <a:buNone/>
            </a:pP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F2989B1-BF45-4EE9-9ECD-F76C1D51CD37}" type="slidenum">
              <a:rPr lang="en-GB" smtClean="0"/>
              <a:t>11</a:t>
            </a:fld>
            <a:endParaRPr lang="en-GB"/>
          </a:p>
        </p:txBody>
      </p:sp>
    </p:spTree>
    <p:extLst>
      <p:ext uri="{BB962C8B-B14F-4D97-AF65-F5344CB8AC3E}">
        <p14:creationId xmlns:p14="http://schemas.microsoft.com/office/powerpoint/2010/main" val="1468525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3F2989B1-BF45-4EE9-9ECD-F76C1D51CD37}" type="slidenum">
              <a:rPr lang="en-GB" smtClean="0"/>
              <a:t>12</a:t>
            </a:fld>
            <a:endParaRPr lang="en-GB"/>
          </a:p>
        </p:txBody>
      </p:sp>
    </p:spTree>
    <p:extLst>
      <p:ext uri="{BB962C8B-B14F-4D97-AF65-F5344CB8AC3E}">
        <p14:creationId xmlns:p14="http://schemas.microsoft.com/office/powerpoint/2010/main" val="362349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3F2989B1-BF45-4EE9-9ECD-F76C1D51CD37}" type="slidenum">
              <a:rPr lang="en-GB" smtClean="0"/>
              <a:t>13</a:t>
            </a:fld>
            <a:endParaRPr lang="en-GB"/>
          </a:p>
        </p:txBody>
      </p:sp>
    </p:spTree>
    <p:extLst>
      <p:ext uri="{BB962C8B-B14F-4D97-AF65-F5344CB8AC3E}">
        <p14:creationId xmlns:p14="http://schemas.microsoft.com/office/powerpoint/2010/main" val="4018625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F2989B1-BF45-4EE9-9ECD-F76C1D51CD37}" type="slidenum">
              <a:rPr lang="en-GB" smtClean="0"/>
              <a:t>14</a:t>
            </a:fld>
            <a:endParaRPr lang="en-GB"/>
          </a:p>
        </p:txBody>
      </p:sp>
    </p:spTree>
    <p:extLst>
      <p:ext uri="{BB962C8B-B14F-4D97-AF65-F5344CB8AC3E}">
        <p14:creationId xmlns:p14="http://schemas.microsoft.com/office/powerpoint/2010/main" val="2810663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2989B1-BF45-4EE9-9ECD-F76C1D51CD37}" type="slidenum">
              <a:rPr lang="en-GB" smtClean="0"/>
              <a:t>15</a:t>
            </a:fld>
            <a:endParaRPr lang="en-GB"/>
          </a:p>
        </p:txBody>
      </p:sp>
    </p:spTree>
    <p:extLst>
      <p:ext uri="{BB962C8B-B14F-4D97-AF65-F5344CB8AC3E}">
        <p14:creationId xmlns:p14="http://schemas.microsoft.com/office/powerpoint/2010/main" val="194871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989B1-BF45-4EE9-9ECD-F76C1D51CD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693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989B1-BF45-4EE9-9ECD-F76C1D51CD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512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2989B1-BF45-4EE9-9ECD-F76C1D51CD37}" type="slidenum">
              <a:rPr lang="en-GB" smtClean="0"/>
              <a:t>4</a:t>
            </a:fld>
            <a:endParaRPr lang="en-GB"/>
          </a:p>
        </p:txBody>
      </p:sp>
    </p:spTree>
    <p:extLst>
      <p:ext uri="{BB962C8B-B14F-4D97-AF65-F5344CB8AC3E}">
        <p14:creationId xmlns:p14="http://schemas.microsoft.com/office/powerpoint/2010/main" val="809329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600"/>
              </a:spcBef>
              <a:spcAft>
                <a:spcPts val="800"/>
              </a:spcAft>
            </a:pP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989B1-BF45-4EE9-9ECD-F76C1D51CD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092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rtl="0">
              <a:lnSpc>
                <a:spcPct val="115000"/>
              </a:lnSpc>
              <a:spcAft>
                <a:spcPts val="800"/>
              </a:spcAft>
              <a:buFont typeface="Symbol" panose="05050102010706020507" pitchFamily="18" charset="2"/>
              <a:buNone/>
            </a:pP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989B1-BF45-4EE9-9ECD-F76C1D51CD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158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rtl="0">
              <a:lnSpc>
                <a:spcPct val="115000"/>
              </a:lnSpc>
              <a:spcAft>
                <a:spcPts val="800"/>
              </a:spcAft>
              <a:buFont typeface="Symbol" panose="05050102010706020507" pitchFamily="18" charset="2"/>
              <a:buNone/>
            </a:pP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989B1-BF45-4EE9-9ECD-F76C1D51CD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482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rtl="0">
              <a:lnSpc>
                <a:spcPct val="115000"/>
              </a:lnSpc>
              <a:spcAft>
                <a:spcPts val="800"/>
              </a:spcAft>
              <a:buFont typeface="Symbol" panose="05050102010706020507" pitchFamily="18" charset="2"/>
              <a:buNone/>
            </a:pP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989B1-BF45-4EE9-9ECD-F76C1D51CD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540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15000"/>
              </a:lnSpc>
              <a:buFont typeface="Symbol" panose="05050102010706020507" pitchFamily="18" charset="2"/>
              <a:buNone/>
            </a:pP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F2989B1-BF45-4EE9-9ECD-F76C1D51CD37}" type="slidenum">
              <a:rPr lang="en-GB" smtClean="0"/>
              <a:t>9</a:t>
            </a:fld>
            <a:endParaRPr lang="en-GB"/>
          </a:p>
        </p:txBody>
      </p:sp>
    </p:spTree>
    <p:extLst>
      <p:ext uri="{BB962C8B-B14F-4D97-AF65-F5344CB8AC3E}">
        <p14:creationId xmlns:p14="http://schemas.microsoft.com/office/powerpoint/2010/main" val="281190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F304D-F1DC-4389-977C-A421F656F0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33D4F1F-5D16-4349-94E9-051FF86CEF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392E83-4074-49C0-9846-1D4E45C92295}"/>
              </a:ext>
            </a:extLst>
          </p:cNvPr>
          <p:cNvSpPr>
            <a:spLocks noGrp="1"/>
          </p:cNvSpPr>
          <p:nvPr>
            <p:ph type="dt" sz="half" idx="10"/>
          </p:nvPr>
        </p:nvSpPr>
        <p:spPr/>
        <p:txBody>
          <a:bodyPr/>
          <a:lstStyle/>
          <a:p>
            <a:fld id="{4A1A9D30-D8C9-44F9-AF2D-F9EFC771D39C}" type="datetimeFigureOut">
              <a:rPr lang="en-GB" smtClean="0"/>
              <a:t>27/09/2022</a:t>
            </a:fld>
            <a:endParaRPr lang="en-GB"/>
          </a:p>
        </p:txBody>
      </p:sp>
      <p:sp>
        <p:nvSpPr>
          <p:cNvPr id="5" name="Footer Placeholder 4">
            <a:extLst>
              <a:ext uri="{FF2B5EF4-FFF2-40B4-BE49-F238E27FC236}">
                <a16:creationId xmlns:a16="http://schemas.microsoft.com/office/drawing/2014/main" id="{FB4E7065-9702-4ED0-8C05-188F03BFEE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049FA7-24FF-435A-9B92-7BDB1E299605}"/>
              </a:ext>
            </a:extLst>
          </p:cNvPr>
          <p:cNvSpPr>
            <a:spLocks noGrp="1"/>
          </p:cNvSpPr>
          <p:nvPr>
            <p:ph type="sldNum" sz="quarter" idx="12"/>
          </p:nvPr>
        </p:nvSpPr>
        <p:spPr/>
        <p:txBody>
          <a:bodyPr/>
          <a:lstStyle/>
          <a:p>
            <a:fld id="{FCDC42F4-F218-42DD-9AF6-D7FC1761B364}" type="slidenum">
              <a:rPr lang="en-GB" smtClean="0"/>
              <a:t>‹#›</a:t>
            </a:fld>
            <a:endParaRPr lang="en-GB"/>
          </a:p>
        </p:txBody>
      </p:sp>
    </p:spTree>
    <p:extLst>
      <p:ext uri="{BB962C8B-B14F-4D97-AF65-F5344CB8AC3E}">
        <p14:creationId xmlns:p14="http://schemas.microsoft.com/office/powerpoint/2010/main" val="726161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1C636-C135-43FC-AAC0-9A274C1AC5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2C02BB-8DF7-43FF-BBEC-AB8BD51CC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759F97-A486-4550-9465-D7D91178BBB8}"/>
              </a:ext>
            </a:extLst>
          </p:cNvPr>
          <p:cNvSpPr>
            <a:spLocks noGrp="1"/>
          </p:cNvSpPr>
          <p:nvPr>
            <p:ph type="dt" sz="half" idx="10"/>
          </p:nvPr>
        </p:nvSpPr>
        <p:spPr/>
        <p:txBody>
          <a:bodyPr/>
          <a:lstStyle/>
          <a:p>
            <a:fld id="{4A1A9D30-D8C9-44F9-AF2D-F9EFC771D39C}" type="datetimeFigureOut">
              <a:rPr lang="en-GB" smtClean="0"/>
              <a:t>27/09/2022</a:t>
            </a:fld>
            <a:endParaRPr lang="en-GB"/>
          </a:p>
        </p:txBody>
      </p:sp>
      <p:sp>
        <p:nvSpPr>
          <p:cNvPr id="5" name="Footer Placeholder 4">
            <a:extLst>
              <a:ext uri="{FF2B5EF4-FFF2-40B4-BE49-F238E27FC236}">
                <a16:creationId xmlns:a16="http://schemas.microsoft.com/office/drawing/2014/main" id="{927D3612-9511-4890-8C3C-43CAF9759A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FB5D81-EE4C-4943-BC10-B4985D2F72B9}"/>
              </a:ext>
            </a:extLst>
          </p:cNvPr>
          <p:cNvSpPr>
            <a:spLocks noGrp="1"/>
          </p:cNvSpPr>
          <p:nvPr>
            <p:ph type="sldNum" sz="quarter" idx="12"/>
          </p:nvPr>
        </p:nvSpPr>
        <p:spPr/>
        <p:txBody>
          <a:bodyPr/>
          <a:lstStyle/>
          <a:p>
            <a:fld id="{FCDC42F4-F218-42DD-9AF6-D7FC1761B364}" type="slidenum">
              <a:rPr lang="en-GB" smtClean="0"/>
              <a:t>‹#›</a:t>
            </a:fld>
            <a:endParaRPr lang="en-GB"/>
          </a:p>
        </p:txBody>
      </p:sp>
    </p:spTree>
    <p:extLst>
      <p:ext uri="{BB962C8B-B14F-4D97-AF65-F5344CB8AC3E}">
        <p14:creationId xmlns:p14="http://schemas.microsoft.com/office/powerpoint/2010/main" val="336108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884332-DB81-4A77-BCE2-617E2DBCD2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510B82-5091-4562-B838-248CBEDEB4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E5713D-DB0B-475A-BF96-45729EC92DBE}"/>
              </a:ext>
            </a:extLst>
          </p:cNvPr>
          <p:cNvSpPr>
            <a:spLocks noGrp="1"/>
          </p:cNvSpPr>
          <p:nvPr>
            <p:ph type="dt" sz="half" idx="10"/>
          </p:nvPr>
        </p:nvSpPr>
        <p:spPr/>
        <p:txBody>
          <a:bodyPr/>
          <a:lstStyle/>
          <a:p>
            <a:fld id="{4A1A9D30-D8C9-44F9-AF2D-F9EFC771D39C}" type="datetimeFigureOut">
              <a:rPr lang="en-GB" smtClean="0"/>
              <a:t>27/09/2022</a:t>
            </a:fld>
            <a:endParaRPr lang="en-GB"/>
          </a:p>
        </p:txBody>
      </p:sp>
      <p:sp>
        <p:nvSpPr>
          <p:cNvPr id="5" name="Footer Placeholder 4">
            <a:extLst>
              <a:ext uri="{FF2B5EF4-FFF2-40B4-BE49-F238E27FC236}">
                <a16:creationId xmlns:a16="http://schemas.microsoft.com/office/drawing/2014/main" id="{333BE402-6085-44BA-9559-9553F0E1A0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7F02B4-9623-4325-B860-45767539D1C6}"/>
              </a:ext>
            </a:extLst>
          </p:cNvPr>
          <p:cNvSpPr>
            <a:spLocks noGrp="1"/>
          </p:cNvSpPr>
          <p:nvPr>
            <p:ph type="sldNum" sz="quarter" idx="12"/>
          </p:nvPr>
        </p:nvSpPr>
        <p:spPr/>
        <p:txBody>
          <a:bodyPr/>
          <a:lstStyle/>
          <a:p>
            <a:fld id="{FCDC42F4-F218-42DD-9AF6-D7FC1761B364}" type="slidenum">
              <a:rPr lang="en-GB" smtClean="0"/>
              <a:t>‹#›</a:t>
            </a:fld>
            <a:endParaRPr lang="en-GB"/>
          </a:p>
        </p:txBody>
      </p:sp>
    </p:spTree>
    <p:extLst>
      <p:ext uri="{BB962C8B-B14F-4D97-AF65-F5344CB8AC3E}">
        <p14:creationId xmlns:p14="http://schemas.microsoft.com/office/powerpoint/2010/main" val="180294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172A2-15E0-4650-BA92-C6CA3D7719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8E0BAE-3023-44B1-8CAA-90C0F0473B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06E2C8-E93D-4967-90B5-6440D325810C}"/>
              </a:ext>
            </a:extLst>
          </p:cNvPr>
          <p:cNvSpPr>
            <a:spLocks noGrp="1"/>
          </p:cNvSpPr>
          <p:nvPr>
            <p:ph type="dt" sz="half" idx="10"/>
          </p:nvPr>
        </p:nvSpPr>
        <p:spPr/>
        <p:txBody>
          <a:bodyPr/>
          <a:lstStyle/>
          <a:p>
            <a:fld id="{4A1A9D30-D8C9-44F9-AF2D-F9EFC771D39C}" type="datetimeFigureOut">
              <a:rPr lang="en-GB" smtClean="0"/>
              <a:t>27/09/2022</a:t>
            </a:fld>
            <a:endParaRPr lang="en-GB"/>
          </a:p>
        </p:txBody>
      </p:sp>
      <p:sp>
        <p:nvSpPr>
          <p:cNvPr id="5" name="Footer Placeholder 4">
            <a:extLst>
              <a:ext uri="{FF2B5EF4-FFF2-40B4-BE49-F238E27FC236}">
                <a16:creationId xmlns:a16="http://schemas.microsoft.com/office/drawing/2014/main" id="{76512089-006B-4BF7-9DA3-CB85D4A1D3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4435C-FE7A-440F-BB07-221E443BF6BD}"/>
              </a:ext>
            </a:extLst>
          </p:cNvPr>
          <p:cNvSpPr>
            <a:spLocks noGrp="1"/>
          </p:cNvSpPr>
          <p:nvPr>
            <p:ph type="sldNum" sz="quarter" idx="12"/>
          </p:nvPr>
        </p:nvSpPr>
        <p:spPr/>
        <p:txBody>
          <a:bodyPr/>
          <a:lstStyle/>
          <a:p>
            <a:fld id="{FCDC42F4-F218-42DD-9AF6-D7FC1761B364}" type="slidenum">
              <a:rPr lang="en-GB" smtClean="0"/>
              <a:t>‹#›</a:t>
            </a:fld>
            <a:endParaRPr lang="en-GB"/>
          </a:p>
        </p:txBody>
      </p:sp>
    </p:spTree>
    <p:extLst>
      <p:ext uri="{BB962C8B-B14F-4D97-AF65-F5344CB8AC3E}">
        <p14:creationId xmlns:p14="http://schemas.microsoft.com/office/powerpoint/2010/main" val="1438245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CBCA-D2C9-4B2A-932F-AFDB7E946C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D303DD9-764E-4BD1-AFF2-A27097ABA6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C14454-760B-4CF7-89BC-E1D6B8516002}"/>
              </a:ext>
            </a:extLst>
          </p:cNvPr>
          <p:cNvSpPr>
            <a:spLocks noGrp="1"/>
          </p:cNvSpPr>
          <p:nvPr>
            <p:ph type="dt" sz="half" idx="10"/>
          </p:nvPr>
        </p:nvSpPr>
        <p:spPr/>
        <p:txBody>
          <a:bodyPr/>
          <a:lstStyle/>
          <a:p>
            <a:fld id="{4A1A9D30-D8C9-44F9-AF2D-F9EFC771D39C}" type="datetimeFigureOut">
              <a:rPr lang="en-GB" smtClean="0"/>
              <a:t>27/09/2022</a:t>
            </a:fld>
            <a:endParaRPr lang="en-GB"/>
          </a:p>
        </p:txBody>
      </p:sp>
      <p:sp>
        <p:nvSpPr>
          <p:cNvPr id="5" name="Footer Placeholder 4">
            <a:extLst>
              <a:ext uri="{FF2B5EF4-FFF2-40B4-BE49-F238E27FC236}">
                <a16:creationId xmlns:a16="http://schemas.microsoft.com/office/drawing/2014/main" id="{2FCF2235-826B-493C-8E0C-862A98CFED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9C3A0C-8A09-493E-A2C3-CF664774A86D}"/>
              </a:ext>
            </a:extLst>
          </p:cNvPr>
          <p:cNvSpPr>
            <a:spLocks noGrp="1"/>
          </p:cNvSpPr>
          <p:nvPr>
            <p:ph type="sldNum" sz="quarter" idx="12"/>
          </p:nvPr>
        </p:nvSpPr>
        <p:spPr/>
        <p:txBody>
          <a:bodyPr/>
          <a:lstStyle/>
          <a:p>
            <a:fld id="{FCDC42F4-F218-42DD-9AF6-D7FC1761B364}" type="slidenum">
              <a:rPr lang="en-GB" smtClean="0"/>
              <a:t>‹#›</a:t>
            </a:fld>
            <a:endParaRPr lang="en-GB"/>
          </a:p>
        </p:txBody>
      </p:sp>
    </p:spTree>
    <p:extLst>
      <p:ext uri="{BB962C8B-B14F-4D97-AF65-F5344CB8AC3E}">
        <p14:creationId xmlns:p14="http://schemas.microsoft.com/office/powerpoint/2010/main" val="358557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2B84A-C593-4D29-AEED-11CABE7D70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65C97A-365C-4A55-9D40-8E508FB134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7E9A16-CF5F-42AC-8869-2287BE20E7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2C8C45-1D96-4CA0-B2AE-EBB91725F314}"/>
              </a:ext>
            </a:extLst>
          </p:cNvPr>
          <p:cNvSpPr>
            <a:spLocks noGrp="1"/>
          </p:cNvSpPr>
          <p:nvPr>
            <p:ph type="dt" sz="half" idx="10"/>
          </p:nvPr>
        </p:nvSpPr>
        <p:spPr/>
        <p:txBody>
          <a:bodyPr/>
          <a:lstStyle/>
          <a:p>
            <a:fld id="{4A1A9D30-D8C9-44F9-AF2D-F9EFC771D39C}" type="datetimeFigureOut">
              <a:rPr lang="en-GB" smtClean="0"/>
              <a:t>27/09/2022</a:t>
            </a:fld>
            <a:endParaRPr lang="en-GB"/>
          </a:p>
        </p:txBody>
      </p:sp>
      <p:sp>
        <p:nvSpPr>
          <p:cNvPr id="6" name="Footer Placeholder 5">
            <a:extLst>
              <a:ext uri="{FF2B5EF4-FFF2-40B4-BE49-F238E27FC236}">
                <a16:creationId xmlns:a16="http://schemas.microsoft.com/office/drawing/2014/main" id="{64573945-3EEC-4480-A3FA-4D94CBF43B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01452A-3D19-430D-9400-724700D3D6C8}"/>
              </a:ext>
            </a:extLst>
          </p:cNvPr>
          <p:cNvSpPr>
            <a:spLocks noGrp="1"/>
          </p:cNvSpPr>
          <p:nvPr>
            <p:ph type="sldNum" sz="quarter" idx="12"/>
          </p:nvPr>
        </p:nvSpPr>
        <p:spPr/>
        <p:txBody>
          <a:bodyPr/>
          <a:lstStyle/>
          <a:p>
            <a:fld id="{FCDC42F4-F218-42DD-9AF6-D7FC1761B364}" type="slidenum">
              <a:rPr lang="en-GB" smtClean="0"/>
              <a:t>‹#›</a:t>
            </a:fld>
            <a:endParaRPr lang="en-GB"/>
          </a:p>
        </p:txBody>
      </p:sp>
    </p:spTree>
    <p:extLst>
      <p:ext uri="{BB962C8B-B14F-4D97-AF65-F5344CB8AC3E}">
        <p14:creationId xmlns:p14="http://schemas.microsoft.com/office/powerpoint/2010/main" val="234104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E7AF-3DB4-4634-B8BA-BF89253312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BE3359-8717-442E-BB01-703A605F00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0DB126-BF89-4416-A68D-3EFDEE7150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1A1F3F-451F-4777-83F9-C94FA5FB47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19A319-8967-4407-B6C7-95EE1553CC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7EEE82-BF4B-4BBF-AF0F-9F5AEBD644FF}"/>
              </a:ext>
            </a:extLst>
          </p:cNvPr>
          <p:cNvSpPr>
            <a:spLocks noGrp="1"/>
          </p:cNvSpPr>
          <p:nvPr>
            <p:ph type="dt" sz="half" idx="10"/>
          </p:nvPr>
        </p:nvSpPr>
        <p:spPr/>
        <p:txBody>
          <a:bodyPr/>
          <a:lstStyle/>
          <a:p>
            <a:fld id="{4A1A9D30-D8C9-44F9-AF2D-F9EFC771D39C}" type="datetimeFigureOut">
              <a:rPr lang="en-GB" smtClean="0"/>
              <a:t>27/09/2022</a:t>
            </a:fld>
            <a:endParaRPr lang="en-GB"/>
          </a:p>
        </p:txBody>
      </p:sp>
      <p:sp>
        <p:nvSpPr>
          <p:cNvPr id="8" name="Footer Placeholder 7">
            <a:extLst>
              <a:ext uri="{FF2B5EF4-FFF2-40B4-BE49-F238E27FC236}">
                <a16:creationId xmlns:a16="http://schemas.microsoft.com/office/drawing/2014/main" id="{60E6BC7F-809A-48F6-8F20-625D767800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7366517-7E73-4203-A26A-30723270ED76}"/>
              </a:ext>
            </a:extLst>
          </p:cNvPr>
          <p:cNvSpPr>
            <a:spLocks noGrp="1"/>
          </p:cNvSpPr>
          <p:nvPr>
            <p:ph type="sldNum" sz="quarter" idx="12"/>
          </p:nvPr>
        </p:nvSpPr>
        <p:spPr/>
        <p:txBody>
          <a:bodyPr/>
          <a:lstStyle/>
          <a:p>
            <a:fld id="{FCDC42F4-F218-42DD-9AF6-D7FC1761B364}" type="slidenum">
              <a:rPr lang="en-GB" smtClean="0"/>
              <a:t>‹#›</a:t>
            </a:fld>
            <a:endParaRPr lang="en-GB"/>
          </a:p>
        </p:txBody>
      </p:sp>
    </p:spTree>
    <p:extLst>
      <p:ext uri="{BB962C8B-B14F-4D97-AF65-F5344CB8AC3E}">
        <p14:creationId xmlns:p14="http://schemas.microsoft.com/office/powerpoint/2010/main" val="365969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1C8F-579B-43E6-B963-E059B3C835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601B87-FAD1-4246-B419-BF9798725434}"/>
              </a:ext>
            </a:extLst>
          </p:cNvPr>
          <p:cNvSpPr>
            <a:spLocks noGrp="1"/>
          </p:cNvSpPr>
          <p:nvPr>
            <p:ph type="dt" sz="half" idx="10"/>
          </p:nvPr>
        </p:nvSpPr>
        <p:spPr/>
        <p:txBody>
          <a:bodyPr/>
          <a:lstStyle/>
          <a:p>
            <a:fld id="{4A1A9D30-D8C9-44F9-AF2D-F9EFC771D39C}" type="datetimeFigureOut">
              <a:rPr lang="en-GB" smtClean="0"/>
              <a:t>27/09/2022</a:t>
            </a:fld>
            <a:endParaRPr lang="en-GB"/>
          </a:p>
        </p:txBody>
      </p:sp>
      <p:sp>
        <p:nvSpPr>
          <p:cNvPr id="4" name="Footer Placeholder 3">
            <a:extLst>
              <a:ext uri="{FF2B5EF4-FFF2-40B4-BE49-F238E27FC236}">
                <a16:creationId xmlns:a16="http://schemas.microsoft.com/office/drawing/2014/main" id="{1560767E-46A4-40C5-86E1-936F14F2D8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57C3C8-6F84-43F0-9E55-7177435A25EE}"/>
              </a:ext>
            </a:extLst>
          </p:cNvPr>
          <p:cNvSpPr>
            <a:spLocks noGrp="1"/>
          </p:cNvSpPr>
          <p:nvPr>
            <p:ph type="sldNum" sz="quarter" idx="12"/>
          </p:nvPr>
        </p:nvSpPr>
        <p:spPr/>
        <p:txBody>
          <a:bodyPr/>
          <a:lstStyle/>
          <a:p>
            <a:fld id="{FCDC42F4-F218-42DD-9AF6-D7FC1761B364}" type="slidenum">
              <a:rPr lang="en-GB" smtClean="0"/>
              <a:t>‹#›</a:t>
            </a:fld>
            <a:endParaRPr lang="en-GB"/>
          </a:p>
        </p:txBody>
      </p:sp>
    </p:spTree>
    <p:extLst>
      <p:ext uri="{BB962C8B-B14F-4D97-AF65-F5344CB8AC3E}">
        <p14:creationId xmlns:p14="http://schemas.microsoft.com/office/powerpoint/2010/main" val="3897829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C2CDBF-74BF-4731-975B-70E46120D4D3}"/>
              </a:ext>
            </a:extLst>
          </p:cNvPr>
          <p:cNvSpPr>
            <a:spLocks noGrp="1"/>
          </p:cNvSpPr>
          <p:nvPr>
            <p:ph type="dt" sz="half" idx="10"/>
          </p:nvPr>
        </p:nvSpPr>
        <p:spPr/>
        <p:txBody>
          <a:bodyPr/>
          <a:lstStyle/>
          <a:p>
            <a:fld id="{4A1A9D30-D8C9-44F9-AF2D-F9EFC771D39C}" type="datetimeFigureOut">
              <a:rPr lang="en-GB" smtClean="0"/>
              <a:t>27/09/2022</a:t>
            </a:fld>
            <a:endParaRPr lang="en-GB"/>
          </a:p>
        </p:txBody>
      </p:sp>
      <p:sp>
        <p:nvSpPr>
          <p:cNvPr id="3" name="Footer Placeholder 2">
            <a:extLst>
              <a:ext uri="{FF2B5EF4-FFF2-40B4-BE49-F238E27FC236}">
                <a16:creationId xmlns:a16="http://schemas.microsoft.com/office/drawing/2014/main" id="{5A0340AD-91BB-45C2-B642-AEEF0A57B3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FB97C4-CCAF-451B-9DB9-5E943496BB87}"/>
              </a:ext>
            </a:extLst>
          </p:cNvPr>
          <p:cNvSpPr>
            <a:spLocks noGrp="1"/>
          </p:cNvSpPr>
          <p:nvPr>
            <p:ph type="sldNum" sz="quarter" idx="12"/>
          </p:nvPr>
        </p:nvSpPr>
        <p:spPr/>
        <p:txBody>
          <a:bodyPr/>
          <a:lstStyle/>
          <a:p>
            <a:fld id="{FCDC42F4-F218-42DD-9AF6-D7FC1761B364}" type="slidenum">
              <a:rPr lang="en-GB" smtClean="0"/>
              <a:t>‹#›</a:t>
            </a:fld>
            <a:endParaRPr lang="en-GB"/>
          </a:p>
        </p:txBody>
      </p:sp>
    </p:spTree>
    <p:extLst>
      <p:ext uri="{BB962C8B-B14F-4D97-AF65-F5344CB8AC3E}">
        <p14:creationId xmlns:p14="http://schemas.microsoft.com/office/powerpoint/2010/main" val="415177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0B597-D0F9-475F-BC19-34ADD8B5D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4D338D-265F-46D4-B5EE-2A1B08FAE2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94EEE2-80CE-4746-917B-B6777542E7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1B96D1-C983-4F46-9325-9D18D00A999A}"/>
              </a:ext>
            </a:extLst>
          </p:cNvPr>
          <p:cNvSpPr>
            <a:spLocks noGrp="1"/>
          </p:cNvSpPr>
          <p:nvPr>
            <p:ph type="dt" sz="half" idx="10"/>
          </p:nvPr>
        </p:nvSpPr>
        <p:spPr/>
        <p:txBody>
          <a:bodyPr/>
          <a:lstStyle/>
          <a:p>
            <a:fld id="{4A1A9D30-D8C9-44F9-AF2D-F9EFC771D39C}" type="datetimeFigureOut">
              <a:rPr lang="en-GB" smtClean="0"/>
              <a:t>27/09/2022</a:t>
            </a:fld>
            <a:endParaRPr lang="en-GB"/>
          </a:p>
        </p:txBody>
      </p:sp>
      <p:sp>
        <p:nvSpPr>
          <p:cNvPr id="6" name="Footer Placeholder 5">
            <a:extLst>
              <a:ext uri="{FF2B5EF4-FFF2-40B4-BE49-F238E27FC236}">
                <a16:creationId xmlns:a16="http://schemas.microsoft.com/office/drawing/2014/main" id="{549D09AF-4D9D-4EB5-9482-4C441E244C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D81ED2-25FF-4923-AC3F-4C60DA78C3BD}"/>
              </a:ext>
            </a:extLst>
          </p:cNvPr>
          <p:cNvSpPr>
            <a:spLocks noGrp="1"/>
          </p:cNvSpPr>
          <p:nvPr>
            <p:ph type="sldNum" sz="quarter" idx="12"/>
          </p:nvPr>
        </p:nvSpPr>
        <p:spPr/>
        <p:txBody>
          <a:bodyPr/>
          <a:lstStyle/>
          <a:p>
            <a:fld id="{FCDC42F4-F218-42DD-9AF6-D7FC1761B364}" type="slidenum">
              <a:rPr lang="en-GB" smtClean="0"/>
              <a:t>‹#›</a:t>
            </a:fld>
            <a:endParaRPr lang="en-GB"/>
          </a:p>
        </p:txBody>
      </p:sp>
    </p:spTree>
    <p:extLst>
      <p:ext uri="{BB962C8B-B14F-4D97-AF65-F5344CB8AC3E}">
        <p14:creationId xmlns:p14="http://schemas.microsoft.com/office/powerpoint/2010/main" val="1225824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1CB2-C8EC-4679-8760-A807F8855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3E37B1-6283-4086-817A-08BE88E9F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0EE65BF-76BC-4A1D-911C-535D67BB8C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59EA9F-95F3-4EEF-882E-C3E3FA8AB922}"/>
              </a:ext>
            </a:extLst>
          </p:cNvPr>
          <p:cNvSpPr>
            <a:spLocks noGrp="1"/>
          </p:cNvSpPr>
          <p:nvPr>
            <p:ph type="dt" sz="half" idx="10"/>
          </p:nvPr>
        </p:nvSpPr>
        <p:spPr/>
        <p:txBody>
          <a:bodyPr/>
          <a:lstStyle/>
          <a:p>
            <a:fld id="{4A1A9D30-D8C9-44F9-AF2D-F9EFC771D39C}" type="datetimeFigureOut">
              <a:rPr lang="en-GB" smtClean="0"/>
              <a:t>27/09/2022</a:t>
            </a:fld>
            <a:endParaRPr lang="en-GB"/>
          </a:p>
        </p:txBody>
      </p:sp>
      <p:sp>
        <p:nvSpPr>
          <p:cNvPr id="6" name="Footer Placeholder 5">
            <a:extLst>
              <a:ext uri="{FF2B5EF4-FFF2-40B4-BE49-F238E27FC236}">
                <a16:creationId xmlns:a16="http://schemas.microsoft.com/office/drawing/2014/main" id="{94FE3C74-DE77-4380-8DF1-E146C90850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B98A95-6E07-4400-B508-CEBB1979FB4D}"/>
              </a:ext>
            </a:extLst>
          </p:cNvPr>
          <p:cNvSpPr>
            <a:spLocks noGrp="1"/>
          </p:cNvSpPr>
          <p:nvPr>
            <p:ph type="sldNum" sz="quarter" idx="12"/>
          </p:nvPr>
        </p:nvSpPr>
        <p:spPr/>
        <p:txBody>
          <a:bodyPr/>
          <a:lstStyle/>
          <a:p>
            <a:fld id="{FCDC42F4-F218-42DD-9AF6-D7FC1761B364}" type="slidenum">
              <a:rPr lang="en-GB" smtClean="0"/>
              <a:t>‹#›</a:t>
            </a:fld>
            <a:endParaRPr lang="en-GB"/>
          </a:p>
        </p:txBody>
      </p:sp>
    </p:spTree>
    <p:extLst>
      <p:ext uri="{BB962C8B-B14F-4D97-AF65-F5344CB8AC3E}">
        <p14:creationId xmlns:p14="http://schemas.microsoft.com/office/powerpoint/2010/main" val="3184969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228892-3142-4311-B586-6FA06D1B7F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0D96D0-5964-431E-926E-5ADF4D3D3F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8DE2C8-AB47-4CB7-A1AC-0DC3311322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A9D30-D8C9-44F9-AF2D-F9EFC771D39C}" type="datetimeFigureOut">
              <a:rPr lang="en-GB" smtClean="0"/>
              <a:t>27/09/2022</a:t>
            </a:fld>
            <a:endParaRPr lang="en-GB"/>
          </a:p>
        </p:txBody>
      </p:sp>
      <p:sp>
        <p:nvSpPr>
          <p:cNvPr id="5" name="Footer Placeholder 4">
            <a:extLst>
              <a:ext uri="{FF2B5EF4-FFF2-40B4-BE49-F238E27FC236}">
                <a16:creationId xmlns:a16="http://schemas.microsoft.com/office/drawing/2014/main" id="{81721A53-E9FA-4326-83AC-23FE9FFBF8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A2763B-AA3D-47C5-B78A-EEBAA36907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C42F4-F218-42DD-9AF6-D7FC1761B364}" type="slidenum">
              <a:rPr lang="en-GB" smtClean="0"/>
              <a:t>‹#›</a:t>
            </a:fld>
            <a:endParaRPr lang="en-GB"/>
          </a:p>
        </p:txBody>
      </p:sp>
    </p:spTree>
    <p:extLst>
      <p:ext uri="{BB962C8B-B14F-4D97-AF65-F5344CB8AC3E}">
        <p14:creationId xmlns:p14="http://schemas.microsoft.com/office/powerpoint/2010/main" val="119643094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rganisingworkandchildcare.blogs.lincoln.ac.uk/"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s://www.nuffieldfoundation.org/wp-content/uploads/2019/11/Caregiving-Dads-Breadwinning-Mums-Full-Report-September-2022.pdf" TargetMode="External"/><Relationship Id="rId4" Type="http://schemas.openxmlformats.org/officeDocument/2006/relationships/hyperlink" Target="https://twitter.com/work_childcare?ref_src=twsrc%5Etfw%7Ctwcamp%5Eembeddedtimeline%7Ctwterm%5Eprofile%3Awork_childcare%7Ctwgr%5EeyJ0ZndfZXhwZXJpbWVudHNfY29va2llX2V4cGlyYXRpb24iOnsiYnVja2V0IjoxMjA5NjAwLCJ2ZXJzaW9uIjpudWxsfSwidGZ3X2hvcml6b25fdHdlZXRfZW1iZWRfOTU1NSI6eyJidWNrZXQiOiJodGUiLCJ2ZXJzaW9uIjpudWxsfSwidGZ3X3R3ZWV0X2VtYmVkX2NsaWNrYWJpbGl0eV8xMjEwMiI6eyJidWNrZXQiOiJjb250cm9sIiwidmVyc2lvbiI6bnVsbH19&amp;ref_url=https%3A%2F%2Forganisingworkandchildcare.blogs.lincoln.ac.uk%2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8DEE2-E557-4D5C-81EA-6D3BF0A306EC}"/>
              </a:ext>
            </a:extLst>
          </p:cNvPr>
          <p:cNvSpPr>
            <a:spLocks noGrp="1"/>
          </p:cNvSpPr>
          <p:nvPr>
            <p:ph type="ctrTitle" idx="4294967295"/>
          </p:nvPr>
        </p:nvSpPr>
        <p:spPr>
          <a:xfrm>
            <a:off x="968377" y="965200"/>
            <a:ext cx="4474140" cy="4312856"/>
          </a:xfrm>
        </p:spPr>
        <p:txBody>
          <a:bodyPr vert="horz" lIns="91440" tIns="45720" rIns="91440" bIns="45720" rtlCol="0" anchor="b">
            <a:noAutofit/>
          </a:bodyPr>
          <a:lstStyle/>
          <a:p>
            <a:r>
              <a:rPr lang="en-US" sz="2800" b="1" dirty="0">
                <a:latin typeface="+mn-lt"/>
              </a:rPr>
              <a:t>Caregiving Dads, Breadwinning Mums: </a:t>
            </a:r>
            <a:br>
              <a:rPr lang="en-US" sz="2800" b="1" dirty="0">
                <a:latin typeface="+mn-lt"/>
              </a:rPr>
            </a:br>
            <a:r>
              <a:rPr lang="en-US" sz="2800" b="1" dirty="0">
                <a:latin typeface="+mn-lt"/>
              </a:rPr>
              <a:t>Transforming gender in work and childcare?</a:t>
            </a:r>
            <a:br>
              <a:rPr lang="en-US" sz="2800" b="1" dirty="0">
                <a:latin typeface="+mn-lt"/>
              </a:rPr>
            </a:br>
            <a:br>
              <a:rPr lang="en-US" sz="2800" b="1" dirty="0">
                <a:latin typeface="+mn-lt"/>
              </a:rPr>
            </a:br>
            <a:r>
              <a:rPr lang="en-US" sz="2800" b="1" dirty="0">
                <a:latin typeface="+mn-lt"/>
              </a:rPr>
              <a:t>Prof Ruth Gaunt, Dr Ana Jordan, Prof Anna Tarrant, Nicola Chanamuto, Dr Mariana Pinho, Dr Agata </a:t>
            </a:r>
            <a:r>
              <a:rPr lang="en-US" sz="2800" b="1" dirty="0" err="1">
                <a:latin typeface="+mn-lt"/>
              </a:rPr>
              <a:t>Wezyk</a:t>
            </a:r>
            <a:br>
              <a:rPr lang="en-US" sz="2800" b="1" dirty="0">
                <a:latin typeface="+mn-lt"/>
              </a:rPr>
            </a:br>
            <a:br>
              <a:rPr lang="en-US" sz="2400" dirty="0"/>
            </a:br>
            <a:r>
              <a:rPr lang="en-US" sz="2400" b="1" i="0" dirty="0">
                <a:effectLst/>
              </a:rPr>
              <a:t>#sharingparenting</a:t>
            </a:r>
            <a:endParaRPr lang="en-US" sz="2400" b="1" dirty="0"/>
          </a:p>
        </p:txBody>
      </p:sp>
      <p:sp>
        <p:nvSpPr>
          <p:cNvPr id="3" name="Subtitle 2">
            <a:extLst>
              <a:ext uri="{FF2B5EF4-FFF2-40B4-BE49-F238E27FC236}">
                <a16:creationId xmlns:a16="http://schemas.microsoft.com/office/drawing/2014/main" id="{5BFF278A-2995-4D07-8874-BEBBC3D095C8}"/>
              </a:ext>
            </a:extLst>
          </p:cNvPr>
          <p:cNvSpPr>
            <a:spLocks noGrp="1"/>
          </p:cNvSpPr>
          <p:nvPr>
            <p:ph type="subTitle" idx="4294967295"/>
          </p:nvPr>
        </p:nvSpPr>
        <p:spPr>
          <a:xfrm>
            <a:off x="968377" y="5717894"/>
            <a:ext cx="4474140" cy="937550"/>
          </a:xfrm>
        </p:spPr>
        <p:txBody>
          <a:bodyPr vert="horz" lIns="91440" tIns="45720" rIns="91440" bIns="45720" rtlCol="0">
            <a:normAutofit/>
          </a:bodyPr>
          <a:lstStyle/>
          <a:p>
            <a:pPr marL="0" indent="0">
              <a:buNone/>
            </a:pPr>
            <a:r>
              <a:rPr lang="en-US" sz="2400" b="1" dirty="0"/>
              <a:t>Report launch webinar</a:t>
            </a:r>
            <a:br>
              <a:rPr lang="en-US" sz="2400" b="1" dirty="0"/>
            </a:br>
            <a:r>
              <a:rPr lang="en-US" sz="2400" b="1" dirty="0"/>
              <a:t>13</a:t>
            </a:r>
            <a:r>
              <a:rPr lang="en-US" sz="2400" b="1" baseline="30000" dirty="0"/>
              <a:t>th</a:t>
            </a:r>
            <a:r>
              <a:rPr lang="en-US" sz="2400" b="1" dirty="0"/>
              <a:t> September 2022, 12.30-14.00</a:t>
            </a:r>
          </a:p>
        </p:txBody>
      </p:sp>
      <p:sp>
        <p:nvSpPr>
          <p:cNvPr id="34" name="Rectangle 33">
            <a:extLst>
              <a:ext uri="{FF2B5EF4-FFF2-40B4-BE49-F238E27FC236}">
                <a16:creationId xmlns:a16="http://schemas.microsoft.com/office/drawing/2014/main" id="{AC6F8F5A-EAFE-459F-8F54-9D86D539F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5DFA2231-FFDF-4250-983C-D460855A3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616"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18DD249-7BAF-43E4-96D2-897DF8277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93709A93-4FBF-496D-9228-3D3DBCF50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FDF57CB1-214E-425B-96B6-75E40F166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EB7E1C1-2C6C-4CC5-9E02-424916C70DD6}"/>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9829499" y="708898"/>
            <a:ext cx="1717522" cy="1752385"/>
          </a:xfrm>
          <a:prstGeom prst="rect">
            <a:avLst/>
          </a:prstGeom>
        </p:spPr>
      </p:pic>
      <p:pic>
        <p:nvPicPr>
          <p:cNvPr id="10" name="Picture 9">
            <a:extLst>
              <a:ext uri="{FF2B5EF4-FFF2-40B4-BE49-F238E27FC236}">
                <a16:creationId xmlns:a16="http://schemas.microsoft.com/office/drawing/2014/main" id="{A0688F49-4AD0-40E4-9CDC-8460A0C94125}"/>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6420908" y="4239433"/>
            <a:ext cx="2364317" cy="1673936"/>
          </a:xfrm>
          <a:prstGeom prst="rect">
            <a:avLst/>
          </a:prstGeom>
        </p:spPr>
      </p:pic>
      <p:pic>
        <p:nvPicPr>
          <p:cNvPr id="4" name="Picture 3">
            <a:extLst>
              <a:ext uri="{FF2B5EF4-FFF2-40B4-BE49-F238E27FC236}">
                <a16:creationId xmlns:a16="http://schemas.microsoft.com/office/drawing/2014/main" id="{3CA02398-91BF-C5BE-B3DC-E5809CDC3B15}"/>
              </a:ext>
            </a:extLst>
          </p:cNvPr>
          <p:cNvPicPr>
            <a:picLocks noChangeAspect="1"/>
          </p:cNvPicPr>
          <p:nvPr/>
        </p:nvPicPr>
        <p:blipFill>
          <a:blip r:embed="rId5"/>
          <a:stretch>
            <a:fillRect/>
          </a:stretch>
        </p:blipFill>
        <p:spPr>
          <a:xfrm>
            <a:off x="9514533" y="4675308"/>
            <a:ext cx="2364317" cy="898440"/>
          </a:xfrm>
          <a:prstGeom prst="rect">
            <a:avLst/>
          </a:prstGeom>
        </p:spPr>
      </p:pic>
      <p:pic>
        <p:nvPicPr>
          <p:cNvPr id="7" name="Picture 6" descr="Text, calendar&#10;&#10;Description automatically generated">
            <a:extLst>
              <a:ext uri="{FF2B5EF4-FFF2-40B4-BE49-F238E27FC236}">
                <a16:creationId xmlns:a16="http://schemas.microsoft.com/office/drawing/2014/main" id="{F79E69D1-F952-4808-9AAE-E00D3FA9E5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6372" y="0"/>
            <a:ext cx="2413388" cy="3383280"/>
          </a:xfrm>
          <a:prstGeom prst="rect">
            <a:avLst/>
          </a:prstGeom>
        </p:spPr>
      </p:pic>
    </p:spTree>
    <p:extLst>
      <p:ext uri="{BB962C8B-B14F-4D97-AF65-F5344CB8AC3E}">
        <p14:creationId xmlns:p14="http://schemas.microsoft.com/office/powerpoint/2010/main" val="39573844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8252"/>
    </mc:Choice>
    <mc:Fallback xmlns="">
      <p:transition spd="slow" advTm="5825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6B3A85-3EA5-42DF-874B-C02B55B5397F}"/>
              </a:ext>
            </a:extLst>
          </p:cNvPr>
          <p:cNvSpPr>
            <a:spLocks noGrp="1"/>
          </p:cNvSpPr>
          <p:nvPr>
            <p:ph type="title"/>
          </p:nvPr>
        </p:nvSpPr>
        <p:spPr>
          <a:xfrm>
            <a:off x="672508" y="499242"/>
            <a:ext cx="10938847" cy="1164413"/>
          </a:xfrm>
        </p:spPr>
        <p:txBody>
          <a:bodyPr>
            <a:noAutofit/>
          </a:bodyPr>
          <a:lstStyle/>
          <a:p>
            <a:pPr>
              <a:lnSpc>
                <a:spcPct val="100000"/>
              </a:lnSpc>
            </a:pPr>
            <a:r>
              <a:rPr lang="en-GB" sz="2400" dirty="0"/>
              <a:t> </a:t>
            </a:r>
            <a:br>
              <a:rPr lang="en-GB" sz="2400" b="1" dirty="0"/>
            </a:br>
            <a:r>
              <a:rPr lang="en-GB" sz="3200" dirty="0"/>
              <a:t>Recommendation 2: </a:t>
            </a:r>
            <a:r>
              <a:rPr lang="en-GB" sz="3200" b="1" dirty="0">
                <a:effectLst/>
                <a:ea typeface="Calibri" panose="020F0502020204030204" pitchFamily="34" charset="0"/>
                <a:cs typeface="Calibri" panose="020F0502020204030204" pitchFamily="34" charset="0"/>
              </a:rPr>
              <a:t>Government policies supporting shorter and more flexible work hours for </a:t>
            </a:r>
            <a:r>
              <a:rPr lang="en-GB" sz="3200" b="1" i="1" dirty="0">
                <a:effectLst/>
                <a:ea typeface="Calibri" panose="020F0502020204030204" pitchFamily="34" charset="0"/>
                <a:cs typeface="Calibri" panose="020F0502020204030204" pitchFamily="34" charset="0"/>
              </a:rPr>
              <a:t>both</a:t>
            </a:r>
            <a:r>
              <a:rPr lang="en-GB" sz="3200" b="1" dirty="0">
                <a:effectLst/>
                <a:ea typeface="Calibri" panose="020F0502020204030204" pitchFamily="34" charset="0"/>
                <a:cs typeface="Calibri" panose="020F0502020204030204" pitchFamily="34" charset="0"/>
              </a:rPr>
              <a:t> fathers and mothers</a:t>
            </a:r>
            <a:br>
              <a:rPr lang="en-GB" sz="2400" dirty="0">
                <a:ea typeface="Calibri" panose="020F0502020204030204" pitchFamily="34" charset="0"/>
                <a:cs typeface="Arial" panose="020B0604020202020204" pitchFamily="34" charset="0"/>
              </a:rPr>
            </a:br>
            <a:endParaRPr lang="en-GB" sz="2400" dirty="0"/>
          </a:p>
        </p:txBody>
      </p:sp>
      <p:sp>
        <p:nvSpPr>
          <p:cNvPr id="30" name="Rectangle 29">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021807F-EF61-4D61-A10B-1F551B8545BC}"/>
              </a:ext>
            </a:extLst>
          </p:cNvPr>
          <p:cNvSpPr>
            <a:spLocks noGrp="1"/>
          </p:cNvSpPr>
          <p:nvPr>
            <p:ph idx="1"/>
          </p:nvPr>
        </p:nvSpPr>
        <p:spPr>
          <a:xfrm>
            <a:off x="626850" y="2404028"/>
            <a:ext cx="10984505" cy="3695020"/>
          </a:xfrm>
        </p:spPr>
        <p:txBody>
          <a:bodyPr>
            <a:noAutofit/>
          </a:bodyPr>
          <a:lstStyle/>
          <a:p>
            <a:pPr algn="just">
              <a:lnSpc>
                <a:spcPct val="100000"/>
              </a:lnSpc>
              <a:spcBef>
                <a:spcPts val="600"/>
              </a:spcBef>
              <a:spcAft>
                <a:spcPts val="1200"/>
              </a:spcAft>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Flexibility in working hours, working from home, </a:t>
            </a:r>
            <a:r>
              <a:rPr lang="en-GB" sz="2000" dirty="0">
                <a:effectLst/>
                <a:latin typeface="Calibri" panose="020F0502020204030204" pitchFamily="34" charset="0"/>
                <a:ea typeface="Calibri" panose="020F0502020204030204" pitchFamily="34" charset="0"/>
                <a:cs typeface="Calibri" panose="020F0502020204030204" pitchFamily="34" charset="0"/>
              </a:rPr>
              <a:t>part-time working and emphasis on product/output-based (rather than time-based) work </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were all identified by parents as beneficial to managing childcare</a:t>
            </a:r>
            <a:r>
              <a:rPr lang="en-GB" sz="20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00000"/>
              </a:lnSpc>
              <a:spcBef>
                <a:spcPts val="600"/>
              </a:spcBef>
              <a:spcAft>
                <a:spcPts val="1200"/>
              </a:spcAft>
            </a:pPr>
            <a:r>
              <a:rPr lang="en-GB" sz="2000" dirty="0">
                <a:effectLst/>
                <a:latin typeface="Calibri" panose="020F0502020204030204" pitchFamily="34" charset="0"/>
                <a:ea typeface="Calibri" panose="020F0502020204030204" pitchFamily="34" charset="0"/>
                <a:cs typeface="Calibri" panose="020F0502020204030204" pitchFamily="34" charset="0"/>
              </a:rPr>
              <a:t>Both women and men reported barriers to securing such work arrangements, especially for more desirable or senior roles, with some suggesting that this was particularly a problem for men. </a:t>
            </a:r>
          </a:p>
          <a:p>
            <a:pPr algn="just">
              <a:lnSpc>
                <a:spcPct val="100000"/>
              </a:lnSpc>
              <a:spcBef>
                <a:spcPts val="600"/>
              </a:spcBef>
              <a:spcAft>
                <a:spcPts val="1200"/>
              </a:spcAft>
            </a:pPr>
            <a:r>
              <a:rPr lang="en-GB" sz="2000" dirty="0">
                <a:effectLst/>
                <a:latin typeface="Calibri" panose="020F0502020204030204" pitchFamily="34" charset="0"/>
                <a:ea typeface="Calibri" panose="020F0502020204030204" pitchFamily="34" charset="0"/>
                <a:cs typeface="Calibri" panose="020F0502020204030204" pitchFamily="34" charset="0"/>
              </a:rPr>
              <a:t>Parents whose partner’s work commitments were less flexible than their own felt forced to arrange their work around their partner’s job to facilitate childcare. </a:t>
            </a:r>
          </a:p>
          <a:p>
            <a:pPr algn="just">
              <a:lnSpc>
                <a:spcPct val="100000"/>
              </a:lnSpc>
              <a:spcBef>
                <a:spcPts val="600"/>
              </a:spcBef>
              <a:spcAft>
                <a:spcPts val="1200"/>
              </a:spcAft>
            </a:pPr>
            <a:r>
              <a:rPr lang="en-GB" sz="2000" dirty="0">
                <a:effectLst/>
                <a:latin typeface="Calibri" panose="020F0502020204030204" pitchFamily="34" charset="0"/>
                <a:ea typeface="Calibri" panose="020F0502020204030204" pitchFamily="34" charset="0"/>
                <a:cs typeface="Calibri" panose="020F0502020204030204" pitchFamily="34" charset="0"/>
              </a:rPr>
              <a:t>Parents would like to see the normalisation of part-time and flexible working for both fathers and mothers, and regardless of seniority.</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a:lnSpc>
                <a:spcPct val="100000"/>
              </a:lnSpc>
              <a:spcBef>
                <a:spcPts val="600"/>
              </a:spcBef>
              <a:spcAft>
                <a:spcPts val="1200"/>
              </a:spcAft>
            </a:pPr>
            <a:endParaRPr lang="en-GB" sz="1800" dirty="0"/>
          </a:p>
        </p:txBody>
      </p:sp>
    </p:spTree>
    <p:extLst>
      <p:ext uri="{BB962C8B-B14F-4D97-AF65-F5344CB8AC3E}">
        <p14:creationId xmlns:p14="http://schemas.microsoft.com/office/powerpoint/2010/main" val="4110602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6B3A85-3EA5-42DF-874B-C02B55B5397F}"/>
              </a:ext>
            </a:extLst>
          </p:cNvPr>
          <p:cNvSpPr>
            <a:spLocks noGrp="1"/>
          </p:cNvSpPr>
          <p:nvPr>
            <p:ph type="title"/>
          </p:nvPr>
        </p:nvSpPr>
        <p:spPr>
          <a:xfrm>
            <a:off x="672508" y="499242"/>
            <a:ext cx="10938847" cy="1164413"/>
          </a:xfrm>
        </p:spPr>
        <p:txBody>
          <a:bodyPr>
            <a:noAutofit/>
          </a:bodyPr>
          <a:lstStyle/>
          <a:p>
            <a:pPr>
              <a:lnSpc>
                <a:spcPct val="100000"/>
              </a:lnSpc>
            </a:pPr>
            <a:r>
              <a:rPr lang="en-GB" sz="2400" dirty="0"/>
              <a:t> </a:t>
            </a:r>
            <a:br>
              <a:rPr lang="en-GB" sz="2400" b="1" dirty="0"/>
            </a:br>
            <a:r>
              <a:rPr lang="en-GB" sz="3200" dirty="0"/>
              <a:t>Recommendation 3: </a:t>
            </a:r>
            <a:r>
              <a:rPr lang="en-GB" sz="3200" b="1" dirty="0">
                <a:effectLst/>
                <a:ea typeface="Calibri" panose="020F0502020204030204" pitchFamily="34" charset="0"/>
                <a:cs typeface="Calibri" panose="020F0502020204030204" pitchFamily="34" charset="0"/>
              </a:rPr>
              <a:t>Clearer, more visible workplace policies and underpinning family-friendly cultures</a:t>
            </a:r>
            <a:br>
              <a:rPr lang="en-GB" sz="2400" dirty="0">
                <a:ea typeface="Calibri" panose="020F0502020204030204" pitchFamily="34" charset="0"/>
                <a:cs typeface="Arial" panose="020B0604020202020204" pitchFamily="34" charset="0"/>
              </a:rPr>
            </a:br>
            <a:endParaRPr lang="en-GB" sz="2400" dirty="0"/>
          </a:p>
        </p:txBody>
      </p:sp>
      <p:sp>
        <p:nvSpPr>
          <p:cNvPr id="30" name="Rectangle 29">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021807F-EF61-4D61-A10B-1F551B8545BC}"/>
              </a:ext>
            </a:extLst>
          </p:cNvPr>
          <p:cNvSpPr>
            <a:spLocks noGrp="1"/>
          </p:cNvSpPr>
          <p:nvPr>
            <p:ph idx="1"/>
          </p:nvPr>
        </p:nvSpPr>
        <p:spPr>
          <a:xfrm>
            <a:off x="626850" y="2487168"/>
            <a:ext cx="10998222" cy="3695020"/>
          </a:xfrm>
        </p:spPr>
        <p:txBody>
          <a:bodyPr>
            <a:noAutofit/>
          </a:bodyPr>
          <a:lstStyle/>
          <a:p>
            <a:pPr algn="just">
              <a:lnSpc>
                <a:spcPct val="100000"/>
              </a:lnSpc>
              <a:spcBef>
                <a:spcPts val="600"/>
              </a:spcBef>
              <a:spcAft>
                <a:spcPts val="1200"/>
              </a:spcAft>
            </a:pPr>
            <a:r>
              <a:rPr lang="en-GB" sz="2000" dirty="0">
                <a:effectLst/>
                <a:latin typeface="Calibri" panose="020F0502020204030204" pitchFamily="34" charset="0"/>
                <a:ea typeface="Calibri" panose="020F0502020204030204" pitchFamily="34" charset="0"/>
                <a:cs typeface="Calibri" panose="020F0502020204030204" pitchFamily="34" charset="0"/>
              </a:rPr>
              <a:t>Parents’ experiences of workplaces are often dependent on individualised factors such as supportive or unsupportive managers, and employees are sometimes made responsible for being aware of policies and asserting their entitlement. </a:t>
            </a:r>
          </a:p>
          <a:p>
            <a:pPr algn="just">
              <a:lnSpc>
                <a:spcPct val="100000"/>
              </a:lnSpc>
              <a:spcBef>
                <a:spcPts val="600"/>
              </a:spcBef>
              <a:spcAft>
                <a:spcPts val="1200"/>
              </a:spcAft>
            </a:pPr>
            <a:r>
              <a:rPr lang="en-GB" sz="2000" dirty="0">
                <a:effectLst/>
                <a:latin typeface="Calibri" panose="020F0502020204030204" pitchFamily="34" charset="0"/>
                <a:ea typeface="Calibri" panose="020F0502020204030204" pitchFamily="34" charset="0"/>
                <a:cs typeface="Calibri" panose="020F0502020204030204" pitchFamily="34" charset="0"/>
              </a:rPr>
              <a:t>Employers can help to provide more consistently positive experiences for workers who are carers by improving clarity, knowledge and visibility around existing state and workplace specific policies and by encouraging family-friendly workplace cultures.</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a:lnSpc>
                <a:spcPct val="100000"/>
              </a:lnSpc>
              <a:spcBef>
                <a:spcPts val="600"/>
              </a:spcBef>
              <a:spcAft>
                <a:spcPts val="1200"/>
              </a:spcAft>
            </a:pPr>
            <a:endParaRPr lang="en-GB" sz="1800" dirty="0"/>
          </a:p>
        </p:txBody>
      </p:sp>
    </p:spTree>
    <p:extLst>
      <p:ext uri="{BB962C8B-B14F-4D97-AF65-F5344CB8AC3E}">
        <p14:creationId xmlns:p14="http://schemas.microsoft.com/office/powerpoint/2010/main" val="4269334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6B3A85-3EA5-42DF-874B-C02B55B5397F}"/>
              </a:ext>
            </a:extLst>
          </p:cNvPr>
          <p:cNvSpPr>
            <a:spLocks noGrp="1"/>
          </p:cNvSpPr>
          <p:nvPr>
            <p:ph type="title"/>
          </p:nvPr>
        </p:nvSpPr>
        <p:spPr>
          <a:xfrm>
            <a:off x="672508" y="499242"/>
            <a:ext cx="10938847" cy="1164413"/>
          </a:xfrm>
        </p:spPr>
        <p:txBody>
          <a:bodyPr>
            <a:noAutofit/>
          </a:bodyPr>
          <a:lstStyle/>
          <a:p>
            <a:pPr>
              <a:lnSpc>
                <a:spcPct val="100000"/>
              </a:lnSpc>
            </a:pPr>
            <a:r>
              <a:rPr lang="en-GB" sz="2400" dirty="0"/>
              <a:t> </a:t>
            </a:r>
            <a:br>
              <a:rPr lang="en-GB" sz="2400" b="1" dirty="0"/>
            </a:br>
            <a:r>
              <a:rPr lang="en-GB" sz="3200" dirty="0"/>
              <a:t>Recommendation 4: </a:t>
            </a:r>
            <a:r>
              <a:rPr lang="en-GB" sz="3200" b="1" dirty="0">
                <a:effectLst/>
                <a:ea typeface="Calibri" panose="020F0502020204030204" pitchFamily="34" charset="0"/>
                <a:cs typeface="Calibri" panose="020F0502020204030204" pitchFamily="34" charset="0"/>
              </a:rPr>
              <a:t>High quality affordable childcare provision to enable both parents to return to work after Parenting leave</a:t>
            </a:r>
            <a:br>
              <a:rPr lang="en-GB" sz="2400" dirty="0">
                <a:ea typeface="Calibri" panose="020F0502020204030204" pitchFamily="34" charset="0"/>
                <a:cs typeface="Arial" panose="020B0604020202020204" pitchFamily="34" charset="0"/>
              </a:rPr>
            </a:br>
            <a:endParaRPr lang="en-GB" sz="2400" dirty="0"/>
          </a:p>
        </p:txBody>
      </p:sp>
      <p:sp>
        <p:nvSpPr>
          <p:cNvPr id="30" name="Rectangle 29">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021807F-EF61-4D61-A10B-1F551B8545BC}"/>
              </a:ext>
            </a:extLst>
          </p:cNvPr>
          <p:cNvSpPr>
            <a:spLocks noGrp="1"/>
          </p:cNvSpPr>
          <p:nvPr>
            <p:ph idx="1"/>
          </p:nvPr>
        </p:nvSpPr>
        <p:spPr>
          <a:xfrm>
            <a:off x="626850" y="2404028"/>
            <a:ext cx="10998222" cy="3695020"/>
          </a:xfrm>
        </p:spPr>
        <p:txBody>
          <a:bodyPr>
            <a:noAutofit/>
          </a:bodyPr>
          <a:lstStyle/>
          <a:p>
            <a:pPr algn="just">
              <a:lnSpc>
                <a:spcPct val="100000"/>
              </a:lnSpc>
              <a:spcBef>
                <a:spcPts val="600"/>
              </a:spcBef>
              <a:spcAft>
                <a:spcPts val="1200"/>
              </a:spcAft>
            </a:pPr>
            <a:r>
              <a:rPr lang="en-GB" sz="2000" dirty="0">
                <a:effectLst/>
                <a:latin typeface="Calibri" panose="020F0502020204030204" pitchFamily="34" charset="0"/>
                <a:ea typeface="Calibri" panose="020F0502020204030204" pitchFamily="34" charset="0"/>
                <a:cs typeface="Calibri" panose="020F0502020204030204" pitchFamily="34" charset="0"/>
              </a:rPr>
              <a:t>The pressure on parents to identify a main caregiver and a main breadwinner is exacerbated by the lack of childcare alternatives. </a:t>
            </a:r>
          </a:p>
          <a:p>
            <a:pPr algn="just">
              <a:lnSpc>
                <a:spcPct val="100000"/>
              </a:lnSpc>
              <a:spcBef>
                <a:spcPts val="600"/>
              </a:spcBef>
              <a:spcAft>
                <a:spcPts val="1200"/>
              </a:spcAft>
            </a:pPr>
            <a:r>
              <a:rPr lang="en-GB" sz="2000" dirty="0">
                <a:effectLst/>
                <a:latin typeface="Calibri" panose="020F0502020204030204" pitchFamily="34" charset="0"/>
                <a:ea typeface="Calibri" panose="020F0502020204030204" pitchFamily="34" charset="0"/>
                <a:cs typeface="Calibri" panose="020F0502020204030204" pitchFamily="34" charset="0"/>
              </a:rPr>
              <a:t>This is particularly difficult in early years as unaffordable formal childcare often means that one parent must stay at home until the child turns 3 years old and qualifies for (limited) free provision. </a:t>
            </a:r>
          </a:p>
          <a:p>
            <a:pPr algn="just">
              <a:lnSpc>
                <a:spcPct val="100000"/>
              </a:lnSpc>
              <a:spcBef>
                <a:spcPts val="600"/>
              </a:spcBef>
              <a:spcAft>
                <a:spcPts val="1200"/>
              </a:spcAft>
            </a:pPr>
            <a:r>
              <a:rPr lang="en-GB" sz="2000" dirty="0">
                <a:effectLst/>
                <a:latin typeface="Calibri" panose="020F0502020204030204" pitchFamily="34" charset="0"/>
                <a:ea typeface="Calibri" panose="020F0502020204030204" pitchFamily="34" charset="0"/>
                <a:cs typeface="Calibri" panose="020F0502020204030204" pitchFamily="34" charset="0"/>
              </a:rPr>
              <a:t>Parents also find it difficult to juggle work commitments with childcare after school/nursery and during school holidays. </a:t>
            </a:r>
          </a:p>
          <a:p>
            <a:pPr algn="just">
              <a:lnSpc>
                <a:spcPct val="100000"/>
              </a:lnSpc>
              <a:spcBef>
                <a:spcPts val="600"/>
              </a:spcBef>
              <a:spcAft>
                <a:spcPts val="1200"/>
              </a:spcAft>
            </a:pPr>
            <a:r>
              <a:rPr lang="en-GB" sz="2000" dirty="0">
                <a:effectLst/>
                <a:latin typeface="Calibri" panose="020F0502020204030204" pitchFamily="34" charset="0"/>
                <a:ea typeface="Calibri" panose="020F0502020204030204" pitchFamily="34" charset="0"/>
                <a:cs typeface="Calibri" panose="020F0502020204030204" pitchFamily="34" charset="0"/>
              </a:rPr>
              <a:t>To enable both parents to maintain their involvement in paid work, affordable, formal and high-quality childcare provision should be made available from the age of 6 months.</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a:lnSpc>
                <a:spcPct val="100000"/>
              </a:lnSpc>
              <a:spcBef>
                <a:spcPts val="600"/>
              </a:spcBef>
              <a:spcAft>
                <a:spcPts val="1200"/>
              </a:spcAft>
            </a:pPr>
            <a:endParaRPr lang="en-GB" sz="1800" dirty="0"/>
          </a:p>
        </p:txBody>
      </p:sp>
    </p:spTree>
    <p:extLst>
      <p:ext uri="{BB962C8B-B14F-4D97-AF65-F5344CB8AC3E}">
        <p14:creationId xmlns:p14="http://schemas.microsoft.com/office/powerpoint/2010/main" val="3873504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6B3A85-3EA5-42DF-874B-C02B55B5397F}"/>
              </a:ext>
            </a:extLst>
          </p:cNvPr>
          <p:cNvSpPr>
            <a:spLocks noGrp="1"/>
          </p:cNvSpPr>
          <p:nvPr>
            <p:ph type="title"/>
          </p:nvPr>
        </p:nvSpPr>
        <p:spPr>
          <a:xfrm>
            <a:off x="672508" y="499242"/>
            <a:ext cx="10938847" cy="1164413"/>
          </a:xfrm>
        </p:spPr>
        <p:txBody>
          <a:bodyPr>
            <a:noAutofit/>
          </a:bodyPr>
          <a:lstStyle/>
          <a:p>
            <a:pPr>
              <a:lnSpc>
                <a:spcPct val="100000"/>
              </a:lnSpc>
            </a:pPr>
            <a:r>
              <a:rPr lang="en-GB" sz="2400" dirty="0"/>
              <a:t> </a:t>
            </a:r>
            <a:br>
              <a:rPr lang="en-GB" sz="2400" b="1" dirty="0"/>
            </a:br>
            <a:r>
              <a:rPr lang="en-GB" sz="3200" b="1" dirty="0"/>
              <a:t>Key take away</a:t>
            </a:r>
            <a:br>
              <a:rPr lang="en-GB" sz="2400" dirty="0">
                <a:ea typeface="Calibri" panose="020F0502020204030204" pitchFamily="34" charset="0"/>
                <a:cs typeface="Arial" panose="020B0604020202020204" pitchFamily="34" charset="0"/>
              </a:rPr>
            </a:br>
            <a:endParaRPr lang="en-GB" sz="2400" dirty="0"/>
          </a:p>
        </p:txBody>
      </p:sp>
      <p:sp>
        <p:nvSpPr>
          <p:cNvPr id="30" name="Rectangle 29">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021807F-EF61-4D61-A10B-1F551B8545BC}"/>
              </a:ext>
            </a:extLst>
          </p:cNvPr>
          <p:cNvSpPr>
            <a:spLocks noGrp="1"/>
          </p:cNvSpPr>
          <p:nvPr>
            <p:ph idx="1"/>
          </p:nvPr>
        </p:nvSpPr>
        <p:spPr>
          <a:xfrm>
            <a:off x="642820" y="2221992"/>
            <a:ext cx="10998222" cy="3695020"/>
          </a:xfrm>
        </p:spPr>
        <p:txBody>
          <a:bodyPr>
            <a:noAutofit/>
          </a:bodyPr>
          <a:lstStyle/>
          <a:p>
            <a:pPr algn="just">
              <a:lnSpc>
                <a:spcPct val="100000"/>
              </a:lnSpc>
              <a:spcBef>
                <a:spcPts val="600"/>
              </a:spcBef>
              <a:spcAft>
                <a:spcPts val="1200"/>
              </a:spcAft>
            </a:pPr>
            <a:r>
              <a:rPr lang="en-GB" sz="2000" dirty="0">
                <a:effectLst/>
                <a:latin typeface="Calibri" panose="020F0502020204030204" pitchFamily="34" charset="0"/>
                <a:ea typeface="Calibri" panose="020F0502020204030204" pitchFamily="34" charset="0"/>
                <a:cs typeface="Calibri" panose="020F0502020204030204" pitchFamily="34" charset="0"/>
              </a:rPr>
              <a:t>The findings point to a discrepancy between current state and workplace policies and parents’ actual views and preferences. </a:t>
            </a:r>
          </a:p>
          <a:p>
            <a:pPr algn="just">
              <a:lnSpc>
                <a:spcPct val="100000"/>
              </a:lnSpc>
              <a:spcBef>
                <a:spcPts val="600"/>
              </a:spcBef>
              <a:spcAft>
                <a:spcPts val="1200"/>
              </a:spcAft>
            </a:pPr>
            <a:r>
              <a:rPr lang="en-GB" sz="2000" dirty="0">
                <a:effectLst/>
                <a:latin typeface="Calibri" panose="020F0502020204030204" pitchFamily="34" charset="0"/>
                <a:ea typeface="Calibri" panose="020F0502020204030204" pitchFamily="34" charset="0"/>
                <a:cs typeface="Calibri" panose="020F0502020204030204" pitchFamily="34" charset="0"/>
              </a:rPr>
              <a:t>Gender norms and parents’ priorities are slowly changing, whereas outdated gendered policies continue to reinforce traditional norms and encourage mothers to stay at home or work part-time and fathers to work full time. </a:t>
            </a:r>
          </a:p>
          <a:p>
            <a:pPr algn="just">
              <a:lnSpc>
                <a:spcPct val="100000"/>
              </a:lnSpc>
              <a:spcBef>
                <a:spcPts val="600"/>
              </a:spcBef>
              <a:spcAft>
                <a:spcPts val="1200"/>
              </a:spcAft>
            </a:pPr>
            <a:r>
              <a:rPr lang="en-GB" sz="2000" dirty="0">
                <a:effectLst/>
                <a:latin typeface="Calibri" panose="020F0502020204030204" pitchFamily="34" charset="0"/>
                <a:ea typeface="Calibri" panose="020F0502020204030204" pitchFamily="34" charset="0"/>
                <a:cs typeface="Calibri" panose="020F0502020204030204" pitchFamily="34" charset="0"/>
              </a:rPr>
              <a:t>These policies are incompatible with fathers’ desire to spend more time with their children and work shorter/more flexible hours. </a:t>
            </a:r>
          </a:p>
          <a:p>
            <a:pPr algn="just">
              <a:lnSpc>
                <a:spcPct val="100000"/>
              </a:lnSpc>
              <a:spcBef>
                <a:spcPts val="600"/>
              </a:spcBef>
              <a:spcAft>
                <a:spcPts val="1200"/>
              </a:spcAft>
            </a:pPr>
            <a:r>
              <a:rPr lang="en-GB" sz="2000" dirty="0">
                <a:effectLst/>
                <a:latin typeface="Calibri" panose="020F0502020204030204" pitchFamily="34" charset="0"/>
                <a:ea typeface="Calibri" panose="020F0502020204030204" pitchFamily="34" charset="0"/>
                <a:cs typeface="Calibri" panose="020F0502020204030204" pitchFamily="34" charset="0"/>
              </a:rPr>
              <a:t>They are also incompatible with mothers’ strong work identities and desire to share family work with their partners. </a:t>
            </a:r>
          </a:p>
          <a:p>
            <a:pPr algn="just">
              <a:lnSpc>
                <a:spcPct val="100000"/>
              </a:lnSpc>
              <a:spcBef>
                <a:spcPts val="600"/>
              </a:spcBef>
              <a:spcAft>
                <a:spcPts val="1200"/>
              </a:spcAft>
            </a:pPr>
            <a:r>
              <a:rPr lang="en-GB" sz="2000" dirty="0">
                <a:effectLst/>
                <a:latin typeface="Calibri" panose="020F0502020204030204" pitchFamily="34" charset="0"/>
                <a:ea typeface="Calibri" panose="020F0502020204030204" pitchFamily="34" charset="0"/>
                <a:cs typeface="Calibri" panose="020F0502020204030204" pitchFamily="34" charset="0"/>
              </a:rPr>
              <a:t>Couples who overcome barriers posed by gendered policies and achieve greater equality contribute to a gradual pressure that can lead to the policy changes indicated by the findings.</a:t>
            </a:r>
          </a:p>
          <a:p>
            <a:pPr marL="0" indent="0">
              <a:lnSpc>
                <a:spcPct val="100000"/>
              </a:lnSpc>
              <a:spcBef>
                <a:spcPts val="600"/>
              </a:spcBef>
              <a:spcAft>
                <a:spcPts val="1200"/>
              </a:spcAft>
              <a:buNone/>
            </a:pPr>
            <a:endParaRPr lang="en-GB" sz="1800" dirty="0"/>
          </a:p>
        </p:txBody>
      </p:sp>
    </p:spTree>
    <p:extLst>
      <p:ext uri="{BB962C8B-B14F-4D97-AF65-F5344CB8AC3E}">
        <p14:creationId xmlns:p14="http://schemas.microsoft.com/office/powerpoint/2010/main" val="889430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6B3A85-3EA5-42DF-874B-C02B55B5397F}"/>
              </a:ext>
            </a:extLst>
          </p:cNvPr>
          <p:cNvSpPr>
            <a:spLocks noGrp="1"/>
          </p:cNvSpPr>
          <p:nvPr>
            <p:ph type="title"/>
          </p:nvPr>
        </p:nvSpPr>
        <p:spPr>
          <a:xfrm>
            <a:off x="672508" y="499242"/>
            <a:ext cx="10938847" cy="1164413"/>
          </a:xfrm>
        </p:spPr>
        <p:txBody>
          <a:bodyPr>
            <a:noAutofit/>
          </a:bodyPr>
          <a:lstStyle/>
          <a:p>
            <a:pPr>
              <a:lnSpc>
                <a:spcPct val="100000"/>
              </a:lnSpc>
            </a:pPr>
            <a:r>
              <a:rPr lang="en-GB" sz="2400" dirty="0"/>
              <a:t> </a:t>
            </a:r>
            <a:br>
              <a:rPr lang="en-GB" sz="2400" b="1" dirty="0"/>
            </a:br>
            <a:r>
              <a:rPr lang="en-GB" sz="3200" b="1" dirty="0"/>
              <a:t>Key take away</a:t>
            </a:r>
            <a:br>
              <a:rPr lang="en-GB" sz="2400" dirty="0">
                <a:ea typeface="Calibri" panose="020F0502020204030204" pitchFamily="34" charset="0"/>
                <a:cs typeface="Arial" panose="020B0604020202020204" pitchFamily="34" charset="0"/>
              </a:rPr>
            </a:br>
            <a:endParaRPr lang="en-GB" sz="2400" dirty="0"/>
          </a:p>
        </p:txBody>
      </p:sp>
      <p:sp>
        <p:nvSpPr>
          <p:cNvPr id="30" name="Rectangle 29">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021807F-EF61-4D61-A10B-1F551B8545BC}"/>
              </a:ext>
            </a:extLst>
          </p:cNvPr>
          <p:cNvSpPr>
            <a:spLocks noGrp="1"/>
          </p:cNvSpPr>
          <p:nvPr>
            <p:ph idx="1"/>
          </p:nvPr>
        </p:nvSpPr>
        <p:spPr>
          <a:xfrm>
            <a:off x="642820" y="2221992"/>
            <a:ext cx="10998222" cy="3695020"/>
          </a:xfrm>
        </p:spPr>
        <p:txBody>
          <a:bodyPr>
            <a:noAutofit/>
          </a:bodyPr>
          <a:lstStyle/>
          <a:p>
            <a:pPr marL="0" marR="0" lvl="0" indent="0" algn="just" defTabSz="914400" rtl="0" eaLnBrk="1" fontAlgn="auto" latinLnBrk="0" hangingPunct="1">
              <a:lnSpc>
                <a:spcPct val="100000"/>
              </a:lnSpc>
              <a:spcBef>
                <a:spcPts val="600"/>
              </a:spcBef>
              <a:spcAft>
                <a:spcPts val="120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'It’s the not seeing those examples around us. […] there’s like inertia there, I think, and that’ll just take time, I suppose, it’ll take time for more men to be in that situation, more men to see other men in that situation. […] </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It’s just about creating the options, seeing the examples, having the experience, and then it’ll feel more natural and people will see it as less alien, I think</a:t>
            </a: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(Mark, Traditional father,  our emphasis)</a:t>
            </a:r>
          </a:p>
          <a:p>
            <a:pPr marL="0" indent="0">
              <a:lnSpc>
                <a:spcPct val="100000"/>
              </a:lnSpc>
              <a:spcBef>
                <a:spcPts val="600"/>
              </a:spcBef>
              <a:spcAft>
                <a:spcPts val="1200"/>
              </a:spcAft>
              <a:buNone/>
            </a:pPr>
            <a:endParaRPr lang="en-GB" sz="1800" dirty="0"/>
          </a:p>
        </p:txBody>
      </p:sp>
    </p:spTree>
    <p:extLst>
      <p:ext uri="{BB962C8B-B14F-4D97-AF65-F5344CB8AC3E}">
        <p14:creationId xmlns:p14="http://schemas.microsoft.com/office/powerpoint/2010/main" val="1240675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0FA031-1158-A172-9AC9-F4748279BC45}"/>
              </a:ext>
            </a:extLst>
          </p:cNvPr>
          <p:cNvSpPr>
            <a:spLocks noGrp="1"/>
          </p:cNvSpPr>
          <p:nvPr>
            <p:ph type="title" idx="4294967295"/>
          </p:nvPr>
        </p:nvSpPr>
        <p:spPr>
          <a:xfrm>
            <a:off x="4965430" y="629266"/>
            <a:ext cx="6586491" cy="1676603"/>
          </a:xfrm>
        </p:spPr>
        <p:txBody>
          <a:bodyPr vert="horz" lIns="91440" tIns="45720" rIns="91440" bIns="45720" rtlCol="0" anchor="ctr">
            <a:normAutofit/>
          </a:bodyPr>
          <a:lstStyle/>
          <a:p>
            <a:r>
              <a:rPr lang="en-US" sz="5400" b="1"/>
              <a:t>Thanks for listening</a:t>
            </a:r>
          </a:p>
        </p:txBody>
      </p:sp>
      <p:sp>
        <p:nvSpPr>
          <p:cNvPr id="7" name="Content Placeholder 6">
            <a:extLst>
              <a:ext uri="{FF2B5EF4-FFF2-40B4-BE49-F238E27FC236}">
                <a16:creationId xmlns:a16="http://schemas.microsoft.com/office/drawing/2014/main" id="{A889F52D-E4DC-E2FC-5011-E90FD7D1BD8A}"/>
              </a:ext>
            </a:extLst>
          </p:cNvPr>
          <p:cNvSpPr>
            <a:spLocks noGrp="1"/>
          </p:cNvSpPr>
          <p:nvPr>
            <p:ph sz="half" idx="4294967295"/>
          </p:nvPr>
        </p:nvSpPr>
        <p:spPr>
          <a:xfrm>
            <a:off x="4965431" y="2438400"/>
            <a:ext cx="6586489" cy="3785419"/>
          </a:xfrm>
        </p:spPr>
        <p:txBody>
          <a:bodyPr vert="horz" lIns="91440" tIns="45720" rIns="91440" bIns="45720" rtlCol="0">
            <a:normAutofit fontScale="92500" lnSpcReduction="20000"/>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Website: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https://organisingworkandchildcare.blogs.lincoln.ac.uk/</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Twitter: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@work_childcare</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#sharingparenting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Report: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https://www.nuffieldfoundation.org/wp-content/uploads/2019/11/Caregiving-Dads-Breadwinning-Mums-Full-Report-September-2022.pdf</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Please complete our short survey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Media queries contact: anajordan@lincoln.ac.uk</a:t>
            </a:r>
            <a:endParaRPr lang="en-US" sz="2200" dirty="0"/>
          </a:p>
          <a:p>
            <a:pPr marL="0">
              <a:spcBef>
                <a:spcPts val="600"/>
              </a:spcBef>
            </a:pPr>
            <a:endParaRPr lang="en-US" sz="1700" dirty="0"/>
          </a:p>
          <a:p>
            <a:pPr marL="0">
              <a:spcBef>
                <a:spcPts val="600"/>
              </a:spcBef>
            </a:pPr>
            <a:endParaRPr lang="en-US" sz="1700" dirty="0"/>
          </a:p>
          <a:p>
            <a:pPr>
              <a:spcBef>
                <a:spcPts val="600"/>
              </a:spcBef>
            </a:pPr>
            <a:endParaRPr lang="en-US" sz="1700" dirty="0"/>
          </a:p>
        </p:txBody>
      </p:sp>
      <p:pic>
        <p:nvPicPr>
          <p:cNvPr id="4" name="Picture 3">
            <a:extLst>
              <a:ext uri="{FF2B5EF4-FFF2-40B4-BE49-F238E27FC236}">
                <a16:creationId xmlns:a16="http://schemas.microsoft.com/office/drawing/2014/main" id="{489A4BF7-50D4-C70A-F28A-43D6E2C42ADC}"/>
              </a:ext>
            </a:extLst>
          </p:cNvPr>
          <p:cNvPicPr>
            <a:picLocks noChangeAspect="1"/>
          </p:cNvPicPr>
          <p:nvPr/>
        </p:nvPicPr>
        <p:blipFill rotWithShape="1">
          <a:blip r:embed="rId6">
            <a:extLst>
              <a:ext uri="{28A0092B-C50C-407E-A947-70E740481C1C}">
                <a14:useLocalDpi xmlns:a14="http://schemas.microsoft.com/office/drawing/2010/main" val="0"/>
              </a:ext>
            </a:extLst>
          </a:blip>
          <a:srcRect l="2127" r="3005"/>
          <a:stretch/>
        </p:blipFill>
        <p:spPr>
          <a:xfrm>
            <a:off x="20" y="10"/>
            <a:ext cx="4635571" cy="6857990"/>
          </a:xfrm>
          <a:prstGeom prst="rect">
            <a:avLst/>
          </a:prstGeom>
          <a:effectLst/>
        </p:spPr>
      </p:pic>
    </p:spTree>
    <p:extLst>
      <p:ext uri="{BB962C8B-B14F-4D97-AF65-F5344CB8AC3E}">
        <p14:creationId xmlns:p14="http://schemas.microsoft.com/office/powerpoint/2010/main" val="18867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B3A85-3EA5-42DF-874B-C02B55B5397F}"/>
              </a:ext>
            </a:extLst>
          </p:cNvPr>
          <p:cNvSpPr>
            <a:spLocks noGrp="1"/>
          </p:cNvSpPr>
          <p:nvPr>
            <p:ph type="title"/>
          </p:nvPr>
        </p:nvSpPr>
        <p:spPr>
          <a:xfrm>
            <a:off x="481013" y="3752849"/>
            <a:ext cx="3290887" cy="2452687"/>
          </a:xfrm>
        </p:spPr>
        <p:txBody>
          <a:bodyPr anchor="ctr">
            <a:normAutofit/>
          </a:bodyPr>
          <a:lstStyle/>
          <a:p>
            <a:r>
              <a:rPr lang="en-GB" sz="3600" b="1"/>
              <a:t>Why transforming gender in work and childcare?</a:t>
            </a:r>
            <a:endParaRPr lang="en-GB" sz="3600" dirty="0"/>
          </a:p>
        </p:txBody>
      </p:sp>
      <p:pic>
        <p:nvPicPr>
          <p:cNvPr id="5" name="Picture 4" descr="A group of people holding hands&#10;&#10;Description automatically generated with medium confidence">
            <a:extLst>
              <a:ext uri="{FF2B5EF4-FFF2-40B4-BE49-F238E27FC236}">
                <a16:creationId xmlns:a16="http://schemas.microsoft.com/office/drawing/2014/main" id="{E4AA2ECC-B8D9-433E-A94C-C4D41E6AAE49}"/>
              </a:ext>
            </a:extLst>
          </p:cNvPr>
          <p:cNvPicPr>
            <a:picLocks noChangeAspect="1"/>
          </p:cNvPicPr>
          <p:nvPr/>
        </p:nvPicPr>
        <p:blipFill rotWithShape="1">
          <a:blip r:embed="rId3">
            <a:extLst>
              <a:ext uri="{28A0092B-C50C-407E-A947-70E740481C1C}">
                <a14:useLocalDpi xmlns:a14="http://schemas.microsoft.com/office/drawing/2010/main" val="0"/>
              </a:ext>
            </a:extLst>
          </a:blip>
          <a:srcRect t="41361" b="1304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C021807F-EF61-4D61-A10B-1F551B8545BC}"/>
              </a:ext>
            </a:extLst>
          </p:cNvPr>
          <p:cNvSpPr>
            <a:spLocks noGrp="1"/>
          </p:cNvSpPr>
          <p:nvPr>
            <p:ph idx="1"/>
          </p:nvPr>
        </p:nvSpPr>
        <p:spPr>
          <a:xfrm>
            <a:off x="3994484" y="3752849"/>
            <a:ext cx="7716503" cy="2452687"/>
          </a:xfrm>
        </p:spPr>
        <p:txBody>
          <a:bodyPr anchor="ctr">
            <a:noAutofit/>
          </a:bodyPr>
          <a:lstStyle/>
          <a:p>
            <a:pPr marL="0" lvl="0" indent="0">
              <a:spcBef>
                <a:spcPts val="600"/>
              </a:spcBef>
              <a:spcAft>
                <a:spcPts val="1200"/>
              </a:spcAft>
              <a:buNone/>
            </a:pPr>
            <a:endParaRPr lang="en-GB" sz="2000" dirty="0">
              <a:effectLst/>
            </a:endParaRPr>
          </a:p>
          <a:p>
            <a:pPr marL="0" lvl="0" indent="0">
              <a:spcBef>
                <a:spcPts val="600"/>
              </a:spcBef>
              <a:spcAft>
                <a:spcPts val="1200"/>
              </a:spcAft>
              <a:buNone/>
            </a:pPr>
            <a:r>
              <a:rPr lang="en-GB" sz="2000" dirty="0">
                <a:cs typeface="Segoe UI"/>
              </a:rPr>
              <a:t>M</a:t>
            </a:r>
            <a:r>
              <a:rPr lang="en-GB" sz="2000" dirty="0">
                <a:effectLst/>
                <a:cs typeface="Segoe UI"/>
              </a:rPr>
              <a:t>en’s and women’s involvement in paid work and childcare has become increasingly similar over the past decades</a:t>
            </a:r>
            <a:r>
              <a:rPr lang="en-GB" sz="2000" dirty="0">
                <a:cs typeface="Segoe UI"/>
              </a:rPr>
              <a:t>.</a:t>
            </a:r>
            <a:endParaRPr lang="en-GB" sz="2000" dirty="0">
              <a:effectLst/>
              <a:cs typeface="Segoe UI"/>
            </a:endParaRPr>
          </a:p>
          <a:p>
            <a:pPr marL="0" lvl="0" indent="0">
              <a:spcBef>
                <a:spcPts val="600"/>
              </a:spcBef>
              <a:spcAft>
                <a:spcPts val="1200"/>
              </a:spcAft>
              <a:buNone/>
            </a:pPr>
            <a:r>
              <a:rPr lang="en-GB" sz="2000" dirty="0"/>
              <a:t>However, </a:t>
            </a:r>
            <a:r>
              <a:rPr lang="en-GB" sz="2000" dirty="0">
                <a:effectLst/>
              </a:rPr>
              <a:t>work and care arrangements of most British couples continue to reflect traditional gendered norms, mothers as primary caregivers, fathers as main breadwinners. </a:t>
            </a:r>
          </a:p>
          <a:p>
            <a:pPr marL="0" lvl="0" indent="0">
              <a:spcBef>
                <a:spcPts val="600"/>
              </a:spcBef>
              <a:spcAft>
                <a:spcPts val="1200"/>
              </a:spcAft>
              <a:buNone/>
            </a:pPr>
            <a:r>
              <a:rPr lang="en-GB" sz="2000" dirty="0">
                <a:effectLst/>
                <a:cs typeface="Segoe UI"/>
              </a:rPr>
              <a:t>This gender inequality in the home both disadvantages women in the workplace and denies men the opportunity to develop close nurturing relationships with their children.</a:t>
            </a:r>
            <a:endParaRPr lang="en-GB" sz="2000" dirty="0">
              <a:cs typeface="Segoe UI"/>
            </a:endParaRPr>
          </a:p>
        </p:txBody>
      </p:sp>
    </p:spTree>
    <p:extLst>
      <p:ext uri="{BB962C8B-B14F-4D97-AF65-F5344CB8AC3E}">
        <p14:creationId xmlns:p14="http://schemas.microsoft.com/office/powerpoint/2010/main" val="1652546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erson and a child looking at a computer&#10;&#10;Description automatically generated with medium confidence">
            <a:extLst>
              <a:ext uri="{FF2B5EF4-FFF2-40B4-BE49-F238E27FC236}">
                <a16:creationId xmlns:a16="http://schemas.microsoft.com/office/drawing/2014/main" id="{D57BC957-7F76-4CBE-A212-ACBBB0B00A7B}"/>
              </a:ext>
            </a:extLst>
          </p:cNvPr>
          <p:cNvPicPr>
            <a:picLocks noChangeAspect="1"/>
          </p:cNvPicPr>
          <p:nvPr/>
        </p:nvPicPr>
        <p:blipFill rotWithShape="1">
          <a:blip r:embed="rId3">
            <a:extLst>
              <a:ext uri="{28A0092B-C50C-407E-A947-70E740481C1C}">
                <a14:useLocalDpi xmlns:a14="http://schemas.microsoft.com/office/drawing/2010/main" val="0"/>
              </a:ext>
            </a:extLst>
          </a:blip>
          <a:srcRect l="5884" r="-1" b="-1"/>
          <a:stretch/>
        </p:blipFill>
        <p:spPr>
          <a:xfrm>
            <a:off x="2522356" y="10"/>
            <a:ext cx="9669642" cy="6857990"/>
          </a:xfrm>
          <a:prstGeom prst="rect">
            <a:avLst/>
          </a:prstGeom>
        </p:spPr>
      </p:pic>
      <p:sp>
        <p:nvSpPr>
          <p:cNvPr id="80" name="Rectangle 7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 Placeholder 3">
            <a:extLst>
              <a:ext uri="{FF2B5EF4-FFF2-40B4-BE49-F238E27FC236}">
                <a16:creationId xmlns:a16="http://schemas.microsoft.com/office/drawing/2014/main" id="{74A4DF5F-5D0D-43A0-B004-28EA0A06E3F7}"/>
              </a:ext>
            </a:extLst>
          </p:cNvPr>
          <p:cNvSpPr txBox="1">
            <a:spLocks/>
          </p:cNvSpPr>
          <p:nvPr/>
        </p:nvSpPr>
        <p:spPr>
          <a:xfrm>
            <a:off x="0" y="2037347"/>
            <a:ext cx="4475746" cy="4620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228600" algn="l"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228600" algn="l"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How can a less gendered allocation of family roles be achieved?</a:t>
            </a:r>
          </a:p>
          <a:p>
            <a:pPr marL="457200" marR="0" lvl="0" indent="-228600" algn="l"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First study to use mixed-methods to examine couples’ work and care arrangements from the perspectives of both mothers and fathers. </a:t>
            </a:r>
          </a:p>
          <a:p>
            <a:pPr marL="457200" marR="0" lvl="0" indent="-228600" algn="l"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Uniquely compares equal sharers, role-reversed and traditional couples in a single comprehensive design.</a:t>
            </a:r>
          </a:p>
          <a:p>
            <a:pPr marL="114300" marR="0" lvl="0" indent="-228600" algn="l"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marR="0" lvl="1" indent="-228600" algn="l" defTabSz="914400" rtl="0" eaLnBrk="1" fontAlgn="auto" latinLnBrk="0" hangingPunct="1">
              <a:lnSpc>
                <a:spcPct val="100000"/>
              </a:lnSpc>
              <a:spcBef>
                <a:spcPts val="500"/>
              </a:spcBef>
              <a:spcAft>
                <a:spcPts val="600"/>
              </a:spcAft>
              <a:buClrTx/>
              <a:buSzPct val="85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904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386BBDA8-7E31-47B7-800A-97A2BD677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6B3A85-3EA5-42DF-874B-C02B55B5397F}"/>
              </a:ext>
            </a:extLst>
          </p:cNvPr>
          <p:cNvSpPr>
            <a:spLocks noGrp="1"/>
          </p:cNvSpPr>
          <p:nvPr>
            <p:ph type="title"/>
          </p:nvPr>
        </p:nvSpPr>
        <p:spPr>
          <a:xfrm>
            <a:off x="5627021" y="563578"/>
            <a:ext cx="5200770" cy="880212"/>
          </a:xfrm>
        </p:spPr>
        <p:txBody>
          <a:bodyPr vert="horz" lIns="91440" tIns="45720" rIns="91440" bIns="45720" rtlCol="0" anchor="b">
            <a:normAutofit/>
          </a:bodyPr>
          <a:lstStyle/>
          <a:p>
            <a:r>
              <a:rPr lang="en-US" sz="3400" b="1" kern="1200" dirty="0">
                <a:solidFill>
                  <a:schemeClr val="tx1"/>
                </a:solidFill>
                <a:latin typeface="+mj-lt"/>
                <a:ea typeface="+mj-ea"/>
                <a:cs typeface="+mj-cs"/>
              </a:rPr>
              <a:t>Research design</a:t>
            </a:r>
            <a:endParaRPr lang="en-US" sz="3400" kern="1200" dirty="0">
              <a:solidFill>
                <a:schemeClr val="tx1"/>
              </a:solidFill>
              <a:latin typeface="+mj-lt"/>
              <a:ea typeface="+mj-ea"/>
              <a:cs typeface="+mj-cs"/>
            </a:endParaRPr>
          </a:p>
        </p:txBody>
      </p:sp>
      <p:pic>
        <p:nvPicPr>
          <p:cNvPr id="12" name="Picture 11">
            <a:extLst>
              <a:ext uri="{FF2B5EF4-FFF2-40B4-BE49-F238E27FC236}">
                <a16:creationId xmlns:a16="http://schemas.microsoft.com/office/drawing/2014/main" id="{3ACF683E-4A66-44FC-9D70-E872A16A406E}"/>
              </a:ext>
            </a:extLst>
          </p:cNvPr>
          <p:cNvPicPr>
            <a:picLocks noChangeAspect="1"/>
          </p:cNvPicPr>
          <p:nvPr/>
        </p:nvPicPr>
        <p:blipFill rotWithShape="1">
          <a:blip r:embed="rId3">
            <a:extLst>
              <a:ext uri="{28A0092B-C50C-407E-A947-70E740481C1C}">
                <a14:useLocalDpi xmlns:a14="http://schemas.microsoft.com/office/drawing/2010/main" val="0"/>
              </a:ext>
            </a:extLst>
          </a:blip>
          <a:srcRect l="27636" r="23770" b="-1"/>
          <a:stretch/>
        </p:blipFill>
        <p:spPr>
          <a:xfrm>
            <a:off x="596468" y="557189"/>
            <a:ext cx="4184034" cy="5747354"/>
          </a:xfrm>
          <a:prstGeom prst="rect">
            <a:avLst/>
          </a:prstGeom>
        </p:spPr>
      </p:pic>
      <p:sp>
        <p:nvSpPr>
          <p:cNvPr id="9" name="Content Placeholder 2">
            <a:extLst>
              <a:ext uri="{FF2B5EF4-FFF2-40B4-BE49-F238E27FC236}">
                <a16:creationId xmlns:a16="http://schemas.microsoft.com/office/drawing/2014/main" id="{72291278-B855-472C-9393-2816B1AFBB62}"/>
              </a:ext>
            </a:extLst>
          </p:cNvPr>
          <p:cNvSpPr txBox="1">
            <a:spLocks/>
          </p:cNvSpPr>
          <p:nvPr/>
        </p:nvSpPr>
        <p:spPr>
          <a:xfrm>
            <a:off x="5627021" y="1812758"/>
            <a:ext cx="6099758" cy="4028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US" sz="2000" i="1" dirty="0"/>
              <a:t>1) The survey: </a:t>
            </a:r>
          </a:p>
          <a:p>
            <a:pPr marL="180000">
              <a:lnSpc>
                <a:spcPct val="100000"/>
              </a:lnSpc>
              <a:spcBef>
                <a:spcPts val="0"/>
              </a:spcBef>
              <a:spcAft>
                <a:spcPts val="600"/>
              </a:spcAft>
            </a:pPr>
            <a:r>
              <a:rPr lang="en-US" sz="2000" dirty="0"/>
              <a:t>Analysis drew on extensive survey data from a nationally representative sample of 5,605 parents with children aged 11 or younger.</a:t>
            </a:r>
          </a:p>
          <a:p>
            <a:pPr marL="180000">
              <a:lnSpc>
                <a:spcPct val="100000"/>
              </a:lnSpc>
              <a:spcBef>
                <a:spcPts val="0"/>
              </a:spcBef>
              <a:spcAft>
                <a:spcPts val="600"/>
              </a:spcAft>
            </a:pPr>
            <a:r>
              <a:rPr lang="en-US" sz="2000" dirty="0"/>
              <a:t>Data were collected in February 2020.</a:t>
            </a:r>
          </a:p>
          <a:p>
            <a:pPr marL="0">
              <a:lnSpc>
                <a:spcPct val="100000"/>
              </a:lnSpc>
              <a:spcBef>
                <a:spcPts val="0"/>
              </a:spcBef>
              <a:spcAft>
                <a:spcPts val="600"/>
              </a:spcAft>
            </a:pPr>
            <a:endParaRPr lang="en-US" sz="2000" dirty="0"/>
          </a:p>
          <a:p>
            <a:pPr marL="0" indent="0">
              <a:lnSpc>
                <a:spcPct val="100000"/>
              </a:lnSpc>
              <a:spcBef>
                <a:spcPts val="0"/>
              </a:spcBef>
              <a:spcAft>
                <a:spcPts val="600"/>
              </a:spcAft>
              <a:buNone/>
            </a:pPr>
            <a:r>
              <a:rPr lang="en-US" sz="2000" i="1" dirty="0"/>
              <a:t>2) In-depth interviews:</a:t>
            </a:r>
            <a:r>
              <a:rPr lang="en-US" sz="2000" dirty="0"/>
              <a:t> </a:t>
            </a:r>
          </a:p>
          <a:p>
            <a:pPr marL="180000">
              <a:lnSpc>
                <a:spcPct val="100000"/>
              </a:lnSpc>
              <a:spcBef>
                <a:spcPts val="0"/>
              </a:spcBef>
              <a:spcAft>
                <a:spcPts val="600"/>
              </a:spcAft>
            </a:pPr>
            <a:r>
              <a:rPr lang="en-US" sz="2000" dirty="0"/>
              <a:t>In-depth, semi-structured interviews with 60 parents (30 couples) in each of the three study groups (equal-sharers, role-reversed, traditional).</a:t>
            </a:r>
          </a:p>
          <a:p>
            <a:pPr marL="180000">
              <a:lnSpc>
                <a:spcPct val="100000"/>
              </a:lnSpc>
              <a:spcBef>
                <a:spcPts val="0"/>
              </a:spcBef>
              <a:spcAft>
                <a:spcPts val="600"/>
              </a:spcAft>
            </a:pPr>
            <a:r>
              <a:rPr lang="en-US" sz="2000" dirty="0"/>
              <a:t>Interviews were conducted between November 2020 and July 2021.</a:t>
            </a:r>
          </a:p>
          <a:p>
            <a:pPr>
              <a:lnSpc>
                <a:spcPct val="100000"/>
              </a:lnSpc>
              <a:spcAft>
                <a:spcPts val="600"/>
              </a:spcAft>
            </a:pPr>
            <a:endParaRPr lang="en-US" sz="2000" dirty="0"/>
          </a:p>
        </p:txBody>
      </p:sp>
    </p:spTree>
    <p:extLst>
      <p:ext uri="{BB962C8B-B14F-4D97-AF65-F5344CB8AC3E}">
        <p14:creationId xmlns:p14="http://schemas.microsoft.com/office/powerpoint/2010/main" val="2657911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25">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6B3A85-3EA5-42DF-874B-C02B55B5397F}"/>
              </a:ext>
            </a:extLst>
          </p:cNvPr>
          <p:cNvSpPr>
            <a:spLocks noGrp="1"/>
          </p:cNvSpPr>
          <p:nvPr>
            <p:ph type="title"/>
          </p:nvPr>
        </p:nvSpPr>
        <p:spPr>
          <a:xfrm>
            <a:off x="672508" y="499242"/>
            <a:ext cx="10938847" cy="1164413"/>
          </a:xfrm>
        </p:spPr>
        <p:txBody>
          <a:bodyPr>
            <a:noAutofit/>
          </a:bodyPr>
          <a:lstStyle/>
          <a:p>
            <a:pPr>
              <a:lnSpc>
                <a:spcPct val="100000"/>
              </a:lnSpc>
            </a:pPr>
            <a:r>
              <a:rPr lang="en-GB" sz="2400" dirty="0"/>
              <a:t> </a:t>
            </a:r>
            <a:br>
              <a:rPr lang="en-GB" sz="2400" b="1" dirty="0"/>
            </a:br>
            <a:r>
              <a:rPr lang="en-GB" sz="3200" b="1" dirty="0"/>
              <a:t>Key findings</a:t>
            </a:r>
            <a:r>
              <a:rPr lang="en-GB" sz="3200" b="1" dirty="0">
                <a:ea typeface="Calibri" panose="020F0502020204030204" pitchFamily="34" charset="0"/>
                <a:cs typeface="Arial" panose="020B0604020202020204" pitchFamily="34" charset="0"/>
              </a:rPr>
              <a:t> </a:t>
            </a:r>
            <a:br>
              <a:rPr lang="en-GB" sz="2400" dirty="0">
                <a:ea typeface="Calibri" panose="020F0502020204030204" pitchFamily="34" charset="0"/>
                <a:cs typeface="Arial" panose="020B0604020202020204" pitchFamily="34" charset="0"/>
              </a:rPr>
            </a:br>
            <a:endParaRPr lang="en-GB" sz="2400" dirty="0"/>
          </a:p>
        </p:txBody>
      </p:sp>
      <p:sp>
        <p:nvSpPr>
          <p:cNvPr id="30" name="Rectangle 29">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021807F-EF61-4D61-A10B-1F551B8545BC}"/>
              </a:ext>
            </a:extLst>
          </p:cNvPr>
          <p:cNvSpPr>
            <a:spLocks noGrp="1"/>
          </p:cNvSpPr>
          <p:nvPr>
            <p:ph idx="1"/>
          </p:nvPr>
        </p:nvSpPr>
        <p:spPr>
          <a:xfrm>
            <a:off x="626850" y="2221992"/>
            <a:ext cx="7306915" cy="4276772"/>
          </a:xfrm>
        </p:spPr>
        <p:txBody>
          <a:bodyPr vert="horz" lIns="91440" tIns="45720" rIns="91440" bIns="45720" rtlCol="0" anchor="t">
            <a:noAutofit/>
          </a:bodyPr>
          <a:lstStyle/>
          <a:p>
            <a:pPr>
              <a:lnSpc>
                <a:spcPct val="100000"/>
              </a:lnSpc>
              <a:spcBef>
                <a:spcPts val="0"/>
              </a:spcBef>
              <a:spcAft>
                <a:spcPts val="600"/>
              </a:spcAft>
            </a:pPr>
            <a:r>
              <a:rPr lang="en-GB" sz="2000" dirty="0">
                <a:latin typeface="Calibri" panose="020F0502020204030204" pitchFamily="34" charset="0"/>
                <a:ea typeface="Calibri" panose="020F0502020204030204" pitchFamily="34" charset="0"/>
                <a:cs typeface="Calibri" panose="020F0502020204030204" pitchFamily="34" charset="0"/>
              </a:rPr>
              <a:t>Parents </a:t>
            </a:r>
            <a:r>
              <a:rPr lang="en-GB" sz="2000" dirty="0">
                <a:effectLst/>
                <a:latin typeface="Calibri" panose="020F0502020204030204" pitchFamily="34" charset="0"/>
                <a:ea typeface="Calibri" panose="020F0502020204030204" pitchFamily="34" charset="0"/>
                <a:cs typeface="Calibri" panose="020F0502020204030204" pitchFamily="34" charset="0"/>
              </a:rPr>
              <a:t>want to spend time with their children and be closely involved in their lives. </a:t>
            </a:r>
          </a:p>
          <a:p>
            <a:pPr>
              <a:lnSpc>
                <a:spcPct val="100000"/>
              </a:lnSpc>
              <a:spcBef>
                <a:spcPts val="0"/>
              </a:spcBef>
              <a:spcAft>
                <a:spcPts val="600"/>
              </a:spcAft>
            </a:pPr>
            <a:r>
              <a:rPr lang="en-GB" sz="2000" dirty="0">
                <a:effectLst/>
                <a:latin typeface="Calibri" panose="020F0502020204030204" pitchFamily="34" charset="0"/>
                <a:ea typeface="Calibri" panose="020F0502020204030204" pitchFamily="34" charset="0"/>
                <a:cs typeface="Calibri" panose="020F0502020204030204" pitchFamily="34" charset="0"/>
              </a:rPr>
              <a:t>Couples feel forced to identify a main carer and a main breadwinner. </a:t>
            </a:r>
          </a:p>
          <a:p>
            <a:pPr>
              <a:lnSpc>
                <a:spcPct val="100000"/>
              </a:lnSpc>
              <a:spcBef>
                <a:spcPts val="0"/>
              </a:spcBef>
              <a:spcAft>
                <a:spcPts val="600"/>
              </a:spcAft>
            </a:pPr>
            <a:r>
              <a:rPr lang="en-GB" sz="2000" dirty="0">
                <a:effectLst/>
                <a:latin typeface="Calibri" panose="020F0502020204030204" pitchFamily="34" charset="0"/>
                <a:ea typeface="Calibri" panose="020F0502020204030204" pitchFamily="34" charset="0"/>
                <a:cs typeface="Calibri" panose="020F0502020204030204" pitchFamily="34" charset="0"/>
              </a:rPr>
              <a:t>Opportunities for equal sharing are constrained by gendered parenting leave entitlements, long</a:t>
            </a:r>
            <a:r>
              <a:rPr lang="en-US" sz="2000" dirty="0">
                <a:effectLst/>
                <a:latin typeface="Calibri" panose="020F0502020204030204" pitchFamily="34" charset="0"/>
                <a:ea typeface="Yu Mincho" panose="02020400000000000000" pitchFamily="18" charset="-128"/>
                <a:cs typeface="Calibri" panose="020F0502020204030204" pitchFamily="34" charset="0"/>
              </a:rPr>
              <a:t> work hours cultures, </a:t>
            </a:r>
            <a:r>
              <a:rPr lang="en-GB" sz="2000" dirty="0">
                <a:effectLst/>
                <a:latin typeface="Calibri" panose="020F0502020204030204" pitchFamily="34" charset="0"/>
                <a:ea typeface="Calibri" panose="020F0502020204030204" pitchFamily="34" charset="0"/>
                <a:cs typeface="Calibri" panose="020F0502020204030204" pitchFamily="34" charset="0"/>
              </a:rPr>
              <a:t>limited options for flexible and part-time work, and expensive inaccessible childcare. </a:t>
            </a:r>
          </a:p>
          <a:p>
            <a:pPr>
              <a:lnSpc>
                <a:spcPct val="100000"/>
              </a:lnSpc>
              <a:spcBef>
                <a:spcPts val="0"/>
              </a:spcBef>
              <a:spcAft>
                <a:spcPts val="600"/>
              </a:spcAft>
            </a:pPr>
            <a:r>
              <a:rPr lang="en-GB" sz="2000" dirty="0">
                <a:effectLst/>
                <a:latin typeface="Calibri" panose="020F0502020204030204" pitchFamily="34" charset="0"/>
                <a:ea typeface="Calibri" panose="020F0502020204030204" pitchFamily="34" charset="0"/>
                <a:cs typeface="Calibri" panose="020F0502020204030204" pitchFamily="34" charset="0"/>
              </a:rPr>
              <a:t>Couples who overcome these obstacles are characterised by a strong commitment to gender equality, mothers’ strong work identities and earnings, and</a:t>
            </a:r>
            <a:r>
              <a:rPr lang="en-GB" sz="2000" dirty="0">
                <a:effectLst/>
                <a:latin typeface="Calibri" panose="020F0502020204030204" pitchFamily="34" charset="0"/>
                <a:ea typeface="Calibri" panose="020F0502020204030204" pitchFamily="34" charset="0"/>
                <a:cs typeface="Arial" panose="020B0604020202020204" pitchFamily="34" charset="0"/>
              </a:rPr>
              <a:t> </a:t>
            </a:r>
            <a:r>
              <a:rPr lang="en-GB" sz="2000" dirty="0">
                <a:effectLst/>
                <a:latin typeface="Calibri" panose="020F0502020204030204" pitchFamily="34" charset="0"/>
                <a:ea typeface="Calibri" panose="020F0502020204030204" pitchFamily="34" charset="0"/>
                <a:cs typeface="Calibri" panose="020F0502020204030204" pitchFamily="34" charset="0"/>
              </a:rPr>
              <a:t> fathers’ desire to be heavily involved in raising their children.</a:t>
            </a:r>
            <a:endParaRPr lang="en-GB"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8B3C4E7-974C-DA58-724F-D9550A056EF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60616" y="2221991"/>
            <a:ext cx="3050740" cy="4276773"/>
          </a:xfrm>
          <a:prstGeom prst="rect">
            <a:avLst/>
          </a:prstGeom>
        </p:spPr>
      </p:pic>
    </p:spTree>
    <p:extLst>
      <p:ext uri="{BB962C8B-B14F-4D97-AF65-F5344CB8AC3E}">
        <p14:creationId xmlns:p14="http://schemas.microsoft.com/office/powerpoint/2010/main" val="3478629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25">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6B3A85-3EA5-42DF-874B-C02B55B5397F}"/>
              </a:ext>
            </a:extLst>
          </p:cNvPr>
          <p:cNvSpPr>
            <a:spLocks noGrp="1"/>
          </p:cNvSpPr>
          <p:nvPr>
            <p:ph type="title"/>
          </p:nvPr>
        </p:nvSpPr>
        <p:spPr>
          <a:xfrm>
            <a:off x="672508" y="499242"/>
            <a:ext cx="10938847" cy="1164413"/>
          </a:xfrm>
        </p:spPr>
        <p:txBody>
          <a:bodyPr>
            <a:noAutofit/>
          </a:bodyPr>
          <a:lstStyle/>
          <a:p>
            <a:pPr>
              <a:lnSpc>
                <a:spcPct val="100000"/>
              </a:lnSpc>
            </a:pPr>
            <a:r>
              <a:rPr lang="en-GB" sz="2400" dirty="0"/>
              <a:t> </a:t>
            </a:r>
            <a:br>
              <a:rPr lang="en-GB" sz="2400" b="1" dirty="0"/>
            </a:br>
            <a:r>
              <a:rPr lang="en-GB" sz="3200" b="1" dirty="0"/>
              <a:t>Key findings – traditional arrangements</a:t>
            </a:r>
            <a:br>
              <a:rPr lang="en-GB" sz="2400" dirty="0">
                <a:ea typeface="Calibri" panose="020F0502020204030204" pitchFamily="34" charset="0"/>
                <a:cs typeface="Arial" panose="020B0604020202020204" pitchFamily="34" charset="0"/>
              </a:rPr>
            </a:br>
            <a:endParaRPr lang="en-GB" sz="2400" dirty="0"/>
          </a:p>
        </p:txBody>
      </p:sp>
      <p:sp>
        <p:nvSpPr>
          <p:cNvPr id="30" name="Rectangle 29">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021807F-EF61-4D61-A10B-1F551B8545BC}"/>
              </a:ext>
            </a:extLst>
          </p:cNvPr>
          <p:cNvSpPr>
            <a:spLocks noGrp="1"/>
          </p:cNvSpPr>
          <p:nvPr>
            <p:ph idx="1"/>
          </p:nvPr>
        </p:nvSpPr>
        <p:spPr>
          <a:xfrm>
            <a:off x="626851" y="2221992"/>
            <a:ext cx="4944170" cy="4276772"/>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60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25% of fathers in traditional arrangements felt forced into their roles. </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Mothers in traditional arrangements reported significantly lower wellbeing and relationship quality than mothers who shared childcare equally or reversed roles: </a:t>
            </a:r>
          </a:p>
          <a:p>
            <a:pPr marL="0" marR="0" lvl="0" indent="0" algn="l" defTabSz="914400" rtl="0" eaLnBrk="1" fontAlgn="auto" latinLnBrk="0" hangingPunct="1">
              <a:lnSpc>
                <a:spcPct val="90000"/>
              </a:lnSpc>
              <a:spcBef>
                <a:spcPts val="600"/>
              </a:spcBef>
              <a:spcAft>
                <a:spcPts val="1200"/>
              </a:spcAft>
              <a:buClrTx/>
              <a:buSzTx/>
              <a:buFont typeface="Arial" panose="020B0604020202020204" pitchFamily="34" charset="0"/>
              <a:buNone/>
              <a:tabLst/>
              <a:defRPr/>
            </a:pPr>
            <a:r>
              <a:rPr kumimoji="0" lang="en-GB"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 tend not to try…try and find solutions…anymore because I don’t think there is any [laughs], anything anymore I can do.’ (Karen, Traditional mother)</a:t>
            </a:r>
            <a:endParaRPr kumimoji="0" lang="en-GB"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E3B2554-804C-50C0-B13A-6416A65CF29D}"/>
              </a:ext>
            </a:extLst>
          </p:cNvPr>
          <p:cNvPicPr>
            <a:picLocks noChangeAspect="1"/>
          </p:cNvPicPr>
          <p:nvPr/>
        </p:nvPicPr>
        <p:blipFill rotWithShape="1">
          <a:blip r:embed="rId3"/>
          <a:srcRect t="4837" b="2665"/>
          <a:stretch/>
        </p:blipFill>
        <p:spPr>
          <a:xfrm>
            <a:off x="5571021" y="2101272"/>
            <a:ext cx="6406209" cy="4518212"/>
          </a:xfrm>
          <a:prstGeom prst="rect">
            <a:avLst/>
          </a:prstGeom>
        </p:spPr>
      </p:pic>
    </p:spTree>
    <p:extLst>
      <p:ext uri="{BB962C8B-B14F-4D97-AF65-F5344CB8AC3E}">
        <p14:creationId xmlns:p14="http://schemas.microsoft.com/office/powerpoint/2010/main" val="3392168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25">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6B3A85-3EA5-42DF-874B-C02B55B5397F}"/>
              </a:ext>
            </a:extLst>
          </p:cNvPr>
          <p:cNvSpPr>
            <a:spLocks noGrp="1"/>
          </p:cNvSpPr>
          <p:nvPr>
            <p:ph type="title"/>
          </p:nvPr>
        </p:nvSpPr>
        <p:spPr>
          <a:xfrm>
            <a:off x="672508" y="499242"/>
            <a:ext cx="10938847" cy="1164413"/>
          </a:xfrm>
        </p:spPr>
        <p:txBody>
          <a:bodyPr>
            <a:noAutofit/>
          </a:bodyPr>
          <a:lstStyle/>
          <a:p>
            <a:pPr>
              <a:lnSpc>
                <a:spcPct val="100000"/>
              </a:lnSpc>
            </a:pPr>
            <a:r>
              <a:rPr lang="en-GB" sz="2400" dirty="0"/>
              <a:t> </a:t>
            </a:r>
            <a:br>
              <a:rPr lang="en-GB" sz="2400" b="1" dirty="0"/>
            </a:br>
            <a:r>
              <a:rPr lang="en-GB" sz="3200" b="1" dirty="0"/>
              <a:t>Key findings – reversing roles</a:t>
            </a:r>
            <a:br>
              <a:rPr lang="en-GB" sz="2400" dirty="0">
                <a:ea typeface="Calibri" panose="020F0502020204030204" pitchFamily="34" charset="0"/>
                <a:cs typeface="Arial" panose="020B0604020202020204" pitchFamily="34" charset="0"/>
              </a:rPr>
            </a:br>
            <a:endParaRPr lang="en-GB" sz="2400" dirty="0"/>
          </a:p>
        </p:txBody>
      </p:sp>
      <p:sp>
        <p:nvSpPr>
          <p:cNvPr id="30" name="Rectangle 29">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021807F-EF61-4D61-A10B-1F551B8545BC}"/>
              </a:ext>
            </a:extLst>
          </p:cNvPr>
          <p:cNvSpPr>
            <a:spLocks noGrp="1"/>
          </p:cNvSpPr>
          <p:nvPr>
            <p:ph idx="1"/>
          </p:nvPr>
        </p:nvSpPr>
        <p:spPr>
          <a:xfrm>
            <a:off x="626850" y="2221992"/>
            <a:ext cx="5469149" cy="4276772"/>
          </a:xfrm>
        </p:spPr>
        <p:txBody>
          <a:bodyPr vert="horz" lIns="91440" tIns="45720" rIns="91440" bIns="45720" rtlCol="0" anchor="t">
            <a:noAutofit/>
          </a:bodyPr>
          <a:lstStyle/>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Motivations to reverse roles: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000" b="0" i="1"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‘I told my work that I would like to work two less days so I could look after the kid more because </a:t>
            </a:r>
            <a:r>
              <a:rPr kumimoji="0" lang="en-GB" sz="2000" b="1" i="1"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I didn’t see any point of having a child if you’re not </a:t>
            </a:r>
            <a:r>
              <a:rPr kumimoji="0" lang="en-GB" sz="2000" b="1" i="1" u="none" strike="noStrike" kern="1200" cap="none" spc="0" normalizeH="0" baseline="0" noProof="0" dirty="0" err="1">
                <a:ln>
                  <a:noFill/>
                </a:ln>
                <a:solidFill>
                  <a:prstClr val="black"/>
                </a:solidFill>
                <a:effectLst/>
                <a:uLnTx/>
                <a:uFillTx/>
                <a:latin typeface="Calibri"/>
                <a:ea typeface="Calibri" panose="020F0502020204030204" pitchFamily="34" charset="0"/>
                <a:cs typeface="Calibri"/>
              </a:rPr>
              <a:t>gonna</a:t>
            </a:r>
            <a:r>
              <a:rPr kumimoji="0" lang="en-GB" sz="2000" b="1" i="1"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 see the child or look after it or anything</a:t>
            </a:r>
            <a:r>
              <a:rPr kumimoji="0" lang="en-GB" sz="2000" b="0" i="1"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 (Jason, Role-reversed father, our emphasis)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endParaRP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Division of responsibilities mirrored traditional couples.</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Tended to have slightly more equal division of childcare, with greater involvement by breadwinning mothers compared to breadwinning fathers.</a:t>
            </a:r>
          </a:p>
        </p:txBody>
      </p:sp>
      <p:pic>
        <p:nvPicPr>
          <p:cNvPr id="5" name="Picture 4">
            <a:extLst>
              <a:ext uri="{FF2B5EF4-FFF2-40B4-BE49-F238E27FC236}">
                <a16:creationId xmlns:a16="http://schemas.microsoft.com/office/drawing/2014/main" id="{2804567C-473F-F29B-8C24-123FE301D72B}"/>
              </a:ext>
            </a:extLst>
          </p:cNvPr>
          <p:cNvPicPr>
            <a:picLocks noChangeAspect="1"/>
          </p:cNvPicPr>
          <p:nvPr/>
        </p:nvPicPr>
        <p:blipFill rotWithShape="1">
          <a:blip r:embed="rId3"/>
          <a:srcRect l="5055" r="4293"/>
          <a:stretch/>
        </p:blipFill>
        <p:spPr>
          <a:xfrm>
            <a:off x="6095999" y="2216046"/>
            <a:ext cx="5626609" cy="4282718"/>
          </a:xfrm>
          <a:prstGeom prst="rect">
            <a:avLst/>
          </a:prstGeom>
        </p:spPr>
      </p:pic>
    </p:spTree>
    <p:extLst>
      <p:ext uri="{BB962C8B-B14F-4D97-AF65-F5344CB8AC3E}">
        <p14:creationId xmlns:p14="http://schemas.microsoft.com/office/powerpoint/2010/main" val="1392491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25">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6B3A85-3EA5-42DF-874B-C02B55B5397F}"/>
              </a:ext>
            </a:extLst>
          </p:cNvPr>
          <p:cNvSpPr>
            <a:spLocks noGrp="1"/>
          </p:cNvSpPr>
          <p:nvPr>
            <p:ph type="title"/>
          </p:nvPr>
        </p:nvSpPr>
        <p:spPr>
          <a:xfrm>
            <a:off x="672508" y="499242"/>
            <a:ext cx="10938847" cy="1164413"/>
          </a:xfrm>
        </p:spPr>
        <p:txBody>
          <a:bodyPr>
            <a:noAutofit/>
          </a:bodyPr>
          <a:lstStyle/>
          <a:p>
            <a:pPr>
              <a:lnSpc>
                <a:spcPct val="100000"/>
              </a:lnSpc>
            </a:pPr>
            <a:r>
              <a:rPr lang="en-GB" sz="2400" dirty="0"/>
              <a:t> </a:t>
            </a:r>
            <a:br>
              <a:rPr lang="en-GB" sz="2400" b="1" dirty="0"/>
            </a:br>
            <a:r>
              <a:rPr lang="en-GB" sz="3200" b="1" dirty="0"/>
              <a:t>Key findings – equal sharing</a:t>
            </a:r>
            <a:br>
              <a:rPr lang="en-GB" sz="2400" dirty="0">
                <a:ea typeface="Calibri" panose="020F0502020204030204" pitchFamily="34" charset="0"/>
                <a:cs typeface="Arial" panose="020B0604020202020204" pitchFamily="34" charset="0"/>
              </a:rPr>
            </a:br>
            <a:endParaRPr lang="en-GB" sz="2400" dirty="0"/>
          </a:p>
        </p:txBody>
      </p:sp>
      <p:sp>
        <p:nvSpPr>
          <p:cNvPr id="30" name="Rectangle 29">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021807F-EF61-4D61-A10B-1F551B8545BC}"/>
              </a:ext>
            </a:extLst>
          </p:cNvPr>
          <p:cNvSpPr>
            <a:spLocks noGrp="1"/>
          </p:cNvSpPr>
          <p:nvPr>
            <p:ph idx="1"/>
          </p:nvPr>
        </p:nvSpPr>
        <p:spPr>
          <a:xfrm>
            <a:off x="626850" y="2221992"/>
            <a:ext cx="5469149" cy="4276772"/>
          </a:xfrm>
        </p:spPr>
        <p:txBody>
          <a:bodyPr vert="horz" lIns="91440" tIns="45720" rIns="91440" bIns="45720" rtlCol="0" anchor="t">
            <a:noAutofit/>
          </a:bodyPr>
          <a:lstStyle/>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Motivated by egalitarian gender ideologies, expectation of 50/50 split of family responsibilities, fathers’ desire for time with children and</a:t>
            </a: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importance attributed to mothers’ paid work. </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Conscious efforts to “fight for” equality.</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Fathers and mothers worked shorter hours and spent more time with children as sole caregivers. </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Mothers had highest levels of satisfaction with division of roles and equal sharers most likely to perceive their arrangement as resulting from their conscious choice. </a:t>
            </a:r>
            <a:endPar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CC3F58A-F1E1-80AA-AA56-09D409E68B6F}"/>
              </a:ext>
            </a:extLst>
          </p:cNvPr>
          <p:cNvPicPr>
            <a:picLocks noChangeAspect="1"/>
          </p:cNvPicPr>
          <p:nvPr/>
        </p:nvPicPr>
        <p:blipFill>
          <a:blip r:embed="rId3"/>
          <a:stretch>
            <a:fillRect/>
          </a:stretch>
        </p:blipFill>
        <p:spPr>
          <a:xfrm>
            <a:off x="6434575" y="133473"/>
            <a:ext cx="5350456" cy="3295527"/>
          </a:xfrm>
          <a:prstGeom prst="rect">
            <a:avLst/>
          </a:prstGeom>
        </p:spPr>
      </p:pic>
      <p:pic>
        <p:nvPicPr>
          <p:cNvPr id="8" name="Picture 7">
            <a:extLst>
              <a:ext uri="{FF2B5EF4-FFF2-40B4-BE49-F238E27FC236}">
                <a16:creationId xmlns:a16="http://schemas.microsoft.com/office/drawing/2014/main" id="{D0B4EFFF-0290-2F60-8DCC-051C78249E88}"/>
              </a:ext>
            </a:extLst>
          </p:cNvPr>
          <p:cNvPicPr>
            <a:picLocks noChangeAspect="1"/>
          </p:cNvPicPr>
          <p:nvPr/>
        </p:nvPicPr>
        <p:blipFill>
          <a:blip r:embed="rId4"/>
          <a:stretch>
            <a:fillRect/>
          </a:stretch>
        </p:blipFill>
        <p:spPr>
          <a:xfrm>
            <a:off x="6654259" y="3114242"/>
            <a:ext cx="4910891" cy="3244516"/>
          </a:xfrm>
          <a:prstGeom prst="rect">
            <a:avLst/>
          </a:prstGeom>
        </p:spPr>
      </p:pic>
    </p:spTree>
    <p:extLst>
      <p:ext uri="{BB962C8B-B14F-4D97-AF65-F5344CB8AC3E}">
        <p14:creationId xmlns:p14="http://schemas.microsoft.com/office/powerpoint/2010/main" val="2843010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6B3A85-3EA5-42DF-874B-C02B55B5397F}"/>
              </a:ext>
            </a:extLst>
          </p:cNvPr>
          <p:cNvSpPr>
            <a:spLocks noGrp="1"/>
          </p:cNvSpPr>
          <p:nvPr>
            <p:ph type="title"/>
          </p:nvPr>
        </p:nvSpPr>
        <p:spPr>
          <a:xfrm>
            <a:off x="672508" y="499242"/>
            <a:ext cx="10938847" cy="1164413"/>
          </a:xfrm>
        </p:spPr>
        <p:txBody>
          <a:bodyPr>
            <a:noAutofit/>
          </a:bodyPr>
          <a:lstStyle/>
          <a:p>
            <a:pPr>
              <a:lnSpc>
                <a:spcPct val="100000"/>
              </a:lnSpc>
            </a:pPr>
            <a:r>
              <a:rPr lang="en-GB" sz="2400" dirty="0"/>
              <a:t> </a:t>
            </a:r>
            <a:br>
              <a:rPr lang="en-GB" sz="2400" b="1" dirty="0"/>
            </a:br>
            <a:r>
              <a:rPr lang="en-GB" sz="3200" dirty="0"/>
              <a:t>Recommendation 1: </a:t>
            </a:r>
            <a:r>
              <a:rPr lang="en-GB" sz="3200" b="1" dirty="0">
                <a:ea typeface="Calibri" panose="020F0502020204030204" pitchFamily="34" charset="0"/>
                <a:cs typeface="Calibri" panose="020F0502020204030204" pitchFamily="34" charset="0"/>
              </a:rPr>
              <a:t>Equal parental leave entitlement, including non-transferable ‘use-it-or-lose-it’ Parental Leave for fathers</a:t>
            </a:r>
            <a:r>
              <a:rPr lang="en-GB" sz="3200" b="1" dirty="0">
                <a:ea typeface="Calibri" panose="020F0502020204030204" pitchFamily="34" charset="0"/>
                <a:cs typeface="Arial" panose="020B0604020202020204" pitchFamily="34" charset="0"/>
              </a:rPr>
              <a:t>  </a:t>
            </a:r>
            <a:br>
              <a:rPr lang="en-GB" sz="2400" dirty="0">
                <a:ea typeface="Calibri" panose="020F0502020204030204" pitchFamily="34" charset="0"/>
                <a:cs typeface="Arial" panose="020B0604020202020204" pitchFamily="34" charset="0"/>
              </a:rPr>
            </a:br>
            <a:endParaRPr lang="en-GB" sz="2400" dirty="0"/>
          </a:p>
        </p:txBody>
      </p:sp>
      <p:sp>
        <p:nvSpPr>
          <p:cNvPr id="30" name="Rectangle 29">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021807F-EF61-4D61-A10B-1F551B8545BC}"/>
              </a:ext>
            </a:extLst>
          </p:cNvPr>
          <p:cNvSpPr>
            <a:spLocks noGrp="1"/>
          </p:cNvSpPr>
          <p:nvPr>
            <p:ph idx="1"/>
          </p:nvPr>
        </p:nvSpPr>
        <p:spPr>
          <a:xfrm>
            <a:off x="626850" y="2487168"/>
            <a:ext cx="10998222" cy="3695020"/>
          </a:xfrm>
        </p:spPr>
        <p:txBody>
          <a:bodyPr vert="horz" lIns="91440" tIns="45720" rIns="91440" bIns="45720" rtlCol="0" anchor="t">
            <a:noAutofit/>
          </a:bodyPr>
          <a:lstStyle/>
          <a:p>
            <a:pPr>
              <a:lnSpc>
                <a:spcPct val="100000"/>
              </a:lnSpc>
              <a:spcBef>
                <a:spcPts val="600"/>
              </a:spcBef>
              <a:spcAft>
                <a:spcPts val="1200"/>
              </a:spcAft>
            </a:pPr>
            <a:r>
              <a:rPr lang="en-GB" sz="2000" dirty="0">
                <a:effectLst/>
                <a:latin typeface="Calibri"/>
                <a:ea typeface="Calibri" panose="020F0502020204030204" pitchFamily="34" charset="0"/>
                <a:cs typeface="Calibri"/>
              </a:rPr>
              <a:t>Gendered policies around leave for parenting do not align with couples’ commitment to equality, fathers’ desire to be closely involved in their children’s lives, and mothers’ strong attachment to work.</a:t>
            </a:r>
            <a:r>
              <a:rPr lang="en-GB" sz="2000" dirty="0">
                <a:effectLst/>
                <a:latin typeface="Calibri"/>
                <a:ea typeface="Calibri" panose="020F0502020204030204" pitchFamily="34" charset="0"/>
                <a:cs typeface="Arial"/>
              </a:rPr>
              <a:t>  </a:t>
            </a:r>
            <a:r>
              <a:rPr lang="en-GB" sz="2000" dirty="0">
                <a:latin typeface="Calibri"/>
                <a:ea typeface="Calibri" panose="020F0502020204030204" pitchFamily="34" charset="0"/>
                <a:cs typeface="Calibri"/>
              </a:rPr>
              <a:t> </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600"/>
              </a:spcAft>
            </a:pPr>
            <a:r>
              <a:rPr lang="en-GB" sz="2000" dirty="0">
                <a:effectLst/>
                <a:latin typeface="Calibri"/>
                <a:ea typeface="Calibri" panose="020F0502020204030204" pitchFamily="34" charset="0"/>
                <a:cs typeface="Calibri"/>
              </a:rPr>
              <a:t>Fathers who otherwise shared childcare equally or were the main caregivers were entitled to two weeks of Paternity Leave only, while their partners were paid to stay at home for the first 39 weeks of the child’s life. Shared Parental Leave was rarely utilised, either because couples were not entitled, could not afford the reduction in the father’s income, or mothers did not want to lose their time with their child by reducing their Maternity Leave.</a:t>
            </a:r>
            <a:r>
              <a:rPr lang="en-GB" sz="2000" dirty="0">
                <a:latin typeface="Calibri"/>
                <a:ea typeface="Calibri" panose="020F0502020204030204" pitchFamily="34" charset="0"/>
                <a:cs typeface="Calibri"/>
              </a:rPr>
              <a:t> </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600"/>
              </a:spcAft>
            </a:pPr>
            <a:r>
              <a:rPr lang="en-GB" sz="2000" dirty="0">
                <a:effectLst/>
                <a:latin typeface="Calibri" panose="020F0502020204030204" pitchFamily="34" charset="0"/>
                <a:ea typeface="Calibri" panose="020F0502020204030204" pitchFamily="34" charset="0"/>
                <a:cs typeface="Calibri" panose="020F0502020204030204" pitchFamily="34" charset="0"/>
              </a:rPr>
              <a:t>These gendered leave policies therefore restrict couples’ choices and steer them into a traditional division of family roles despite their beliefs, preferences and parenting arrangements. </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a:lnSpc>
                <a:spcPct val="100000"/>
              </a:lnSpc>
              <a:spcBef>
                <a:spcPts val="0"/>
              </a:spcBef>
              <a:spcAft>
                <a:spcPts val="600"/>
              </a:spcAft>
            </a:pPr>
            <a:endParaRPr lang="en-GB" sz="1800" dirty="0"/>
          </a:p>
        </p:txBody>
      </p:sp>
    </p:spTree>
    <p:extLst>
      <p:ext uri="{BB962C8B-B14F-4D97-AF65-F5344CB8AC3E}">
        <p14:creationId xmlns:p14="http://schemas.microsoft.com/office/powerpoint/2010/main" val="3453955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48041E374E3144BD4B22BE80DD4C2B" ma:contentTypeVersion="15" ma:contentTypeDescription="Create a new document." ma:contentTypeScope="" ma:versionID="f926d47a1a8fe5654380e7818e23aea7">
  <xsd:schema xmlns:xsd="http://www.w3.org/2001/XMLSchema" xmlns:xs="http://www.w3.org/2001/XMLSchema" xmlns:p="http://schemas.microsoft.com/office/2006/metadata/properties" xmlns:ns2="6b5ef271-402f-4e88-8f34-472bf317ec39" xmlns:ns3="06d790b6-bf1f-4034-a579-10ca0702f6f1" targetNamespace="http://schemas.microsoft.com/office/2006/metadata/properties" ma:root="true" ma:fieldsID="eb6ff031eebbfeeba686ce7b06b7ea1d" ns2:_="" ns3:_="">
    <xsd:import namespace="6b5ef271-402f-4e88-8f34-472bf317ec39"/>
    <xsd:import namespace="06d790b6-bf1f-4034-a579-10ca0702f6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5ef271-402f-4e88-8f34-472bf317ec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e2de7fa-1b65-42e9-b9b6-80fab1bb22b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d790b6-bf1f-4034-a579-10ca0702f6f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5938df4-d6e2-4e01-b755-d25373916d96}" ma:internalName="TaxCatchAll" ma:showField="CatchAllData" ma:web="06d790b6-bf1f-4034-a579-10ca0702f6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5ef271-402f-4e88-8f34-472bf317ec39">
      <Terms xmlns="http://schemas.microsoft.com/office/infopath/2007/PartnerControls"/>
    </lcf76f155ced4ddcb4097134ff3c332f>
    <TaxCatchAll xmlns="06d790b6-bf1f-4034-a579-10ca0702f6f1" xsi:nil="true"/>
  </documentManagement>
</p:properties>
</file>

<file path=customXml/itemProps1.xml><?xml version="1.0" encoding="utf-8"?>
<ds:datastoreItem xmlns:ds="http://schemas.openxmlformats.org/officeDocument/2006/customXml" ds:itemID="{EBECD1DE-0467-45BB-9E46-1848F302D8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5ef271-402f-4e88-8f34-472bf317ec39"/>
    <ds:schemaRef ds:uri="06d790b6-bf1f-4034-a579-10ca0702f6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4919E9-3163-40FA-A920-6CDF054F1495}">
  <ds:schemaRefs>
    <ds:schemaRef ds:uri="http://schemas.microsoft.com/sharepoint/v3/contenttype/forms"/>
  </ds:schemaRefs>
</ds:datastoreItem>
</file>

<file path=customXml/itemProps3.xml><?xml version="1.0" encoding="utf-8"?>
<ds:datastoreItem xmlns:ds="http://schemas.openxmlformats.org/officeDocument/2006/customXml" ds:itemID="{76DEAC14-FD2A-4910-834B-C9D26E03007D}">
  <ds:schemaRefs>
    <ds:schemaRef ds:uri="http://schemas.openxmlformats.org/package/2006/metadata/core-properties"/>
    <ds:schemaRef ds:uri="http://schemas.microsoft.com/office/2006/documentManagement/types"/>
    <ds:schemaRef ds:uri="http://schemas.microsoft.com/office/infopath/2007/PartnerControls"/>
    <ds:schemaRef ds:uri="06d790b6-bf1f-4034-a579-10ca0702f6f1"/>
    <ds:schemaRef ds:uri="http://purl.org/dc/elements/1.1/"/>
    <ds:schemaRef ds:uri="http://schemas.microsoft.com/office/2006/metadata/properties"/>
    <ds:schemaRef ds:uri="6b5ef271-402f-4e88-8f34-472bf317ec39"/>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1441</Words>
  <Application>Microsoft Office PowerPoint</Application>
  <PresentationFormat>Widescreen</PresentationFormat>
  <Paragraphs>93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Symbol</vt:lpstr>
      <vt:lpstr>Office Theme</vt:lpstr>
      <vt:lpstr>Caregiving Dads, Breadwinning Mums:  Transforming gender in work and childcare?  Prof Ruth Gaunt, Dr Ana Jordan, Prof Anna Tarrant, Nicola Chanamuto, Dr Mariana Pinho, Dr Agata Wezyk  #sharingparenting</vt:lpstr>
      <vt:lpstr>Why transforming gender in work and childcare?</vt:lpstr>
      <vt:lpstr>PowerPoint Presentation</vt:lpstr>
      <vt:lpstr>Research design</vt:lpstr>
      <vt:lpstr>  Key findings  </vt:lpstr>
      <vt:lpstr>  Key findings – traditional arrangements </vt:lpstr>
      <vt:lpstr>  Key findings – reversing roles </vt:lpstr>
      <vt:lpstr>  Key findings – equal sharing </vt:lpstr>
      <vt:lpstr>  Recommendation 1: Equal parental leave entitlement, including non-transferable ‘use-it-or-lose-it’ Parental Leave for fathers   </vt:lpstr>
      <vt:lpstr>  Recommendation 2: Government policies supporting shorter and more flexible work hours for both fathers and mothers </vt:lpstr>
      <vt:lpstr>  Recommendation 3: Clearer, more visible workplace policies and underpinning family-friendly cultures </vt:lpstr>
      <vt:lpstr>  Recommendation 4: High quality affordable childcare provision to enable both parents to return to work after Parenting leave </vt:lpstr>
      <vt:lpstr>  Key take away </vt:lpstr>
      <vt:lpstr>  Key take away </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Caregiving dads, breadwinning mums:  Creating gender equality in the home</dc:title>
  <dc:creator>Ruth Gaunt</dc:creator>
  <cp:lastModifiedBy>Elle Davis</cp:lastModifiedBy>
  <cp:revision>254</cp:revision>
  <dcterms:created xsi:type="dcterms:W3CDTF">2019-10-14T09:06:53Z</dcterms:created>
  <dcterms:modified xsi:type="dcterms:W3CDTF">2022-09-27T10:10:38Z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0x0101009E48041E374E3144BD4B22BE80DD4C2B</vt:lpwstr>
  </property>
  <property fmtid="{D5CDD505-2E9C-101B-9397-08002B2CF9AE}" pid="3" name="MediaServiceImageTags">
    <vt:lpwstr/>
  </property>
</Properties>
</file>