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8"/>
  </p:notesMasterIdLst>
  <p:sldIdLst>
    <p:sldId id="256" r:id="rId2"/>
    <p:sldId id="497" r:id="rId3"/>
    <p:sldId id="502" r:id="rId4"/>
    <p:sldId id="496" r:id="rId5"/>
    <p:sldId id="500" r:id="rId6"/>
    <p:sldId id="4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30401-BD6B-CB45-926B-F4D271612326}" v="24" dt="2022-09-13T08:17:57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94258"/>
  </p:normalViewPr>
  <p:slideViewPr>
    <p:cSldViewPr snapToGrid="0" snapToObjects="1">
      <p:cViewPr varScale="1">
        <p:scale>
          <a:sx n="63" d="100"/>
          <a:sy n="63" d="100"/>
        </p:scale>
        <p:origin x="16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89462-A490-BC46-BD97-45713A54A28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71E9F-4727-4840-9DE9-33E68B5F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4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1E9F-4727-4840-9DE9-33E68B5FFD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1E9F-4727-4840-9DE9-33E68B5FFD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1E9F-4727-4840-9DE9-33E68B5FFD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1E9F-4727-4840-9DE9-33E68B5FFD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1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1E9F-4727-4840-9DE9-33E68B5FFD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9035-07C3-244E-97A4-383F54A52695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344C-35FD-1640-9BD1-E01447DA0E39}" type="datetime1">
              <a:rPr lang="en-GB" smtClean="0"/>
              <a:t>27/09/2022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1305-EF28-5647-8626-5732752753C9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EA2C-632C-0245-87FC-509C0052811B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EDE0-32F3-EB4A-8387-F171AAD82EB3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70B2-0717-AC4E-B80B-07DDEE3E3876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E587-37F0-4A42-BBBD-19B80BF49F73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7B54-DEF7-B949-A43D-ACC7E1AFB673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419" y="5453062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5ABB-6A13-7D44-8060-B30AD95AFBAB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419" y="5453062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5F58-C804-2A43-9CDA-6197A27C0CFE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AA30-8D2C-0245-A95B-A4CB8E3C61D7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AB8C-1324-E94C-BBE1-2BFD61C2F614}" type="datetime1">
              <a:rPr lang="en-GB" smtClean="0"/>
              <a:t>27/09/2022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3470-7B8C-FE4D-A543-BA808C47E314}" type="datetime1">
              <a:rPr lang="en-GB" smtClean="0"/>
              <a:t>27/09/2022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C7FB-D459-474D-A5A0-0A19F63125AF}" type="datetime1">
              <a:rPr lang="en-GB" smtClean="0"/>
              <a:t>27/09/2022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11A7-E746-F642-B81F-9F472372CE04}" type="datetime1">
              <a:rPr lang="en-GB" smtClean="0"/>
              <a:t>27/09/2022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7ABA-04C2-FA42-A596-4FE8BCA6BD04}" type="datetime1">
              <a:rPr lang="en-GB" smtClean="0"/>
              <a:t>27/09/2022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7606-C198-1940-A24B-593432510793}" type="datetime1">
              <a:rPr lang="en-GB" smtClean="0"/>
              <a:t>27/09/2022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 descr="FI with new strap (no shadow)Nov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2" y="182828"/>
            <a:ext cx="21605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D3578C-9250-A242-AA9F-FBEEF6643720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Copyright Fatherhood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C4167E-A433-9741-86B9-6F81300C3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NTLIWNiQE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67A1FC6-22FB-4EA7-B90A-C9F18FBEF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46FDC4-DD97-431A-914A-9EB57A4A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12130" cy="6858000"/>
          </a:xfrm>
          <a:custGeom>
            <a:avLst/>
            <a:gdLst>
              <a:gd name="connsiteX0" fmla="*/ 1073044 w 7912130"/>
              <a:gd name="connsiteY0" fmla="*/ 3032931 h 6858000"/>
              <a:gd name="connsiteX1" fmla="*/ 1073044 w 7912130"/>
              <a:gd name="connsiteY1" fmla="*/ 3035810 h 6858000"/>
              <a:gd name="connsiteX2" fmla="*/ 1076802 w 7912130"/>
              <a:gd name="connsiteY2" fmla="*/ 3035810 h 6858000"/>
              <a:gd name="connsiteX3" fmla="*/ 1170738 w 7912130"/>
              <a:gd name="connsiteY3" fmla="*/ 1248347 h 6858000"/>
              <a:gd name="connsiteX4" fmla="*/ 1170738 w 7912130"/>
              <a:gd name="connsiteY4" fmla="*/ 1273486 h 6858000"/>
              <a:gd name="connsiteX5" fmla="*/ 1183895 w 7912130"/>
              <a:gd name="connsiteY5" fmla="*/ 1248347 h 6858000"/>
              <a:gd name="connsiteX6" fmla="*/ 0 w 7912130"/>
              <a:gd name="connsiteY6" fmla="*/ 0 h 6858000"/>
              <a:gd name="connsiteX7" fmla="*/ 2133906 w 7912130"/>
              <a:gd name="connsiteY7" fmla="*/ 0 h 6858000"/>
              <a:gd name="connsiteX8" fmla="*/ 2629909 w 7912130"/>
              <a:gd name="connsiteY8" fmla="*/ 0 h 6858000"/>
              <a:gd name="connsiteX9" fmla="*/ 1227479 w 7912130"/>
              <a:gd name="connsiteY9" fmla="*/ 2669551 h 6858000"/>
              <a:gd name="connsiteX10" fmla="*/ 1235349 w 7912130"/>
              <a:gd name="connsiteY10" fmla="*/ 2673350 h 6858000"/>
              <a:gd name="connsiteX11" fmla="*/ 1353755 w 7912130"/>
              <a:gd name="connsiteY11" fmla="*/ 2754312 h 6858000"/>
              <a:gd name="connsiteX12" fmla="*/ 7912130 w 7912130"/>
              <a:gd name="connsiteY12" fmla="*/ 6858000 h 6858000"/>
              <a:gd name="connsiteX13" fmla="*/ 6066970 w 7912130"/>
              <a:gd name="connsiteY13" fmla="*/ 6858000 h 6858000"/>
              <a:gd name="connsiteX14" fmla="*/ 6059889 w 7912130"/>
              <a:gd name="connsiteY14" fmla="*/ 6852577 h 6858000"/>
              <a:gd name="connsiteX15" fmla="*/ 6059889 w 7912130"/>
              <a:gd name="connsiteY15" fmla="*/ 6857999 h 6858000"/>
              <a:gd name="connsiteX16" fmla="*/ 1707025 w 7912130"/>
              <a:gd name="connsiteY16" fmla="*/ 6857999 h 6858000"/>
              <a:gd name="connsiteX17" fmla="*/ 1707025 w 7912130"/>
              <a:gd name="connsiteY17" fmla="*/ 6858000 h 6858000"/>
              <a:gd name="connsiteX18" fmla="*/ 1073044 w 7912130"/>
              <a:gd name="connsiteY18" fmla="*/ 6858000 h 6858000"/>
              <a:gd name="connsiteX19" fmla="*/ 536592 w 7912130"/>
              <a:gd name="connsiteY19" fmla="*/ 6858000 h 6858000"/>
              <a:gd name="connsiteX20" fmla="*/ 0 w 791213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12130" h="6858000">
                <a:moveTo>
                  <a:pt x="1073044" y="3032931"/>
                </a:moveTo>
                <a:lnTo>
                  <a:pt x="1073044" y="3035810"/>
                </a:lnTo>
                <a:lnTo>
                  <a:pt x="1076802" y="3035810"/>
                </a:lnTo>
                <a:close/>
                <a:moveTo>
                  <a:pt x="1170738" y="1248347"/>
                </a:moveTo>
                <a:lnTo>
                  <a:pt x="1170738" y="1273486"/>
                </a:lnTo>
                <a:lnTo>
                  <a:pt x="1183895" y="1248347"/>
                </a:lnTo>
                <a:close/>
                <a:moveTo>
                  <a:pt x="0" y="0"/>
                </a:moveTo>
                <a:lnTo>
                  <a:pt x="2133906" y="0"/>
                </a:lnTo>
                <a:lnTo>
                  <a:pt x="2629909" y="0"/>
                </a:lnTo>
                <a:lnTo>
                  <a:pt x="1227479" y="2669551"/>
                </a:lnTo>
                <a:lnTo>
                  <a:pt x="1235349" y="2673350"/>
                </a:lnTo>
                <a:lnTo>
                  <a:pt x="1353755" y="2754312"/>
                </a:lnTo>
                <a:lnTo>
                  <a:pt x="7912130" y="6858000"/>
                </a:lnTo>
                <a:lnTo>
                  <a:pt x="6066970" y="6858000"/>
                </a:lnTo>
                <a:lnTo>
                  <a:pt x="6059889" y="6852577"/>
                </a:lnTo>
                <a:lnTo>
                  <a:pt x="6059889" y="6857999"/>
                </a:lnTo>
                <a:lnTo>
                  <a:pt x="1707025" y="6857999"/>
                </a:lnTo>
                <a:lnTo>
                  <a:pt x="1707025" y="6858000"/>
                </a:lnTo>
                <a:lnTo>
                  <a:pt x="1073044" y="6858000"/>
                </a:lnTo>
                <a:lnTo>
                  <a:pt x="5365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4E68A2-74B0-42F5-BB75-2E1A7C201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535917" cy="6858000"/>
          </a:xfrm>
          <a:custGeom>
            <a:avLst/>
            <a:gdLst>
              <a:gd name="connsiteX0" fmla="*/ 696831 w 7535917"/>
              <a:gd name="connsiteY0" fmla="*/ 3032931 h 6858000"/>
              <a:gd name="connsiteX1" fmla="*/ 696831 w 7535917"/>
              <a:gd name="connsiteY1" fmla="*/ 3035810 h 6858000"/>
              <a:gd name="connsiteX2" fmla="*/ 700589 w 7535917"/>
              <a:gd name="connsiteY2" fmla="*/ 3035810 h 6858000"/>
              <a:gd name="connsiteX3" fmla="*/ 794525 w 7535917"/>
              <a:gd name="connsiteY3" fmla="*/ 1248347 h 6858000"/>
              <a:gd name="connsiteX4" fmla="*/ 794525 w 7535917"/>
              <a:gd name="connsiteY4" fmla="*/ 1273486 h 6858000"/>
              <a:gd name="connsiteX5" fmla="*/ 807682 w 7535917"/>
              <a:gd name="connsiteY5" fmla="*/ 1248347 h 6858000"/>
              <a:gd name="connsiteX6" fmla="*/ 0 w 7535917"/>
              <a:gd name="connsiteY6" fmla="*/ 0 h 6858000"/>
              <a:gd name="connsiteX7" fmla="*/ 1757693 w 7535917"/>
              <a:gd name="connsiteY7" fmla="*/ 0 h 6858000"/>
              <a:gd name="connsiteX8" fmla="*/ 2253696 w 7535917"/>
              <a:gd name="connsiteY8" fmla="*/ 0 h 6858000"/>
              <a:gd name="connsiteX9" fmla="*/ 851266 w 7535917"/>
              <a:gd name="connsiteY9" fmla="*/ 2669551 h 6858000"/>
              <a:gd name="connsiteX10" fmla="*/ 859136 w 7535917"/>
              <a:gd name="connsiteY10" fmla="*/ 2673350 h 6858000"/>
              <a:gd name="connsiteX11" fmla="*/ 977542 w 7535917"/>
              <a:gd name="connsiteY11" fmla="*/ 2754312 h 6858000"/>
              <a:gd name="connsiteX12" fmla="*/ 7535917 w 7535917"/>
              <a:gd name="connsiteY12" fmla="*/ 6858000 h 6858000"/>
              <a:gd name="connsiteX13" fmla="*/ 5690757 w 7535917"/>
              <a:gd name="connsiteY13" fmla="*/ 6858000 h 6858000"/>
              <a:gd name="connsiteX14" fmla="*/ 5683676 w 7535917"/>
              <a:gd name="connsiteY14" fmla="*/ 6852577 h 6858000"/>
              <a:gd name="connsiteX15" fmla="*/ 5683676 w 7535917"/>
              <a:gd name="connsiteY15" fmla="*/ 6857999 h 6858000"/>
              <a:gd name="connsiteX16" fmla="*/ 1330812 w 7535917"/>
              <a:gd name="connsiteY16" fmla="*/ 6857999 h 6858000"/>
              <a:gd name="connsiteX17" fmla="*/ 1330812 w 7535917"/>
              <a:gd name="connsiteY17" fmla="*/ 6858000 h 6858000"/>
              <a:gd name="connsiteX18" fmla="*/ 696831 w 7535917"/>
              <a:gd name="connsiteY18" fmla="*/ 6858000 h 6858000"/>
              <a:gd name="connsiteX19" fmla="*/ 160379 w 7535917"/>
              <a:gd name="connsiteY19" fmla="*/ 6858000 h 6858000"/>
              <a:gd name="connsiteX20" fmla="*/ 0 w 7535917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35917" h="6858000">
                <a:moveTo>
                  <a:pt x="696831" y="3032931"/>
                </a:moveTo>
                <a:lnTo>
                  <a:pt x="696831" y="3035810"/>
                </a:lnTo>
                <a:lnTo>
                  <a:pt x="700589" y="3035810"/>
                </a:lnTo>
                <a:close/>
                <a:moveTo>
                  <a:pt x="794525" y="1248347"/>
                </a:moveTo>
                <a:lnTo>
                  <a:pt x="794525" y="1273486"/>
                </a:lnTo>
                <a:lnTo>
                  <a:pt x="807682" y="1248347"/>
                </a:lnTo>
                <a:close/>
                <a:moveTo>
                  <a:pt x="0" y="0"/>
                </a:moveTo>
                <a:lnTo>
                  <a:pt x="1757693" y="0"/>
                </a:lnTo>
                <a:lnTo>
                  <a:pt x="2253696" y="0"/>
                </a:lnTo>
                <a:lnTo>
                  <a:pt x="851266" y="2669551"/>
                </a:lnTo>
                <a:lnTo>
                  <a:pt x="859136" y="2673350"/>
                </a:lnTo>
                <a:lnTo>
                  <a:pt x="977542" y="2754312"/>
                </a:lnTo>
                <a:lnTo>
                  <a:pt x="7535917" y="6858000"/>
                </a:lnTo>
                <a:lnTo>
                  <a:pt x="5690757" y="6858000"/>
                </a:lnTo>
                <a:lnTo>
                  <a:pt x="5683676" y="6852577"/>
                </a:lnTo>
                <a:lnTo>
                  <a:pt x="5683676" y="6857999"/>
                </a:lnTo>
                <a:lnTo>
                  <a:pt x="1330812" y="6857999"/>
                </a:lnTo>
                <a:lnTo>
                  <a:pt x="1330812" y="6858000"/>
                </a:lnTo>
                <a:lnTo>
                  <a:pt x="696831" y="6858000"/>
                </a:lnTo>
                <a:lnTo>
                  <a:pt x="1603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658" y="755904"/>
            <a:ext cx="7711025" cy="3084576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It’s About Time: home-based working and fatherhood in UK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E1EB7A9-43D4-ED40-8B33-9AB6E5C97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2131" y="4089910"/>
            <a:ext cx="3316702" cy="171217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Dr Jeremy Davies</a:t>
            </a:r>
          </a:p>
          <a:p>
            <a:pPr algn="l"/>
            <a:r>
              <a:rPr lang="en-US" dirty="0"/>
              <a:t>Fatherhood Institute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AFD88-1C3F-5EEA-A2E7-653355AD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</p:spTree>
    <p:extLst>
      <p:ext uri="{BB962C8B-B14F-4D97-AF65-F5344CB8AC3E}">
        <p14:creationId xmlns:p14="http://schemas.microsoft.com/office/powerpoint/2010/main" val="677565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922E-F721-BE72-9B35-3BF702761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647825"/>
            <a:ext cx="10018713" cy="3562349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UK dads during the March 2020 lockdown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Lockdown Fathers: The untold story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https://youtu.be/MNTLIWNiQEk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21A1D-2B03-2FA7-FB25-708FE71F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</p:spTree>
    <p:extLst>
      <p:ext uri="{BB962C8B-B14F-4D97-AF65-F5344CB8AC3E}">
        <p14:creationId xmlns:p14="http://schemas.microsoft.com/office/powerpoint/2010/main" val="279483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922E-F721-BE72-9B35-3BF702761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0" y="1581150"/>
            <a:ext cx="10018713" cy="36957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5300" dirty="0"/>
              <a:t>Mothers’ and fathers’ participation in paid and unpaid work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Post-pandemic (2022) vs pre-pandemic (2014/15)</a:t>
            </a:r>
            <a:br>
              <a:rPr lang="en-US" dirty="0"/>
            </a:br>
            <a:br>
              <a:rPr lang="en-GB" dirty="0"/>
            </a:br>
            <a:r>
              <a:rPr lang="en-GB" dirty="0"/>
              <a:t>Data from ONS statistical release (July 2022)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21A1D-2B03-2FA7-FB25-708FE71F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</p:spTree>
    <p:extLst>
      <p:ext uri="{BB962C8B-B14F-4D97-AF65-F5344CB8AC3E}">
        <p14:creationId xmlns:p14="http://schemas.microsoft.com/office/powerpoint/2010/main" val="73387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04B7-83FE-304B-BE8A-36C301D8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78" y="360198"/>
            <a:ext cx="7471971" cy="1231536"/>
          </a:xfrm>
        </p:spPr>
        <p:txBody>
          <a:bodyPr>
            <a:normAutofit fontScale="90000"/>
          </a:bodyPr>
          <a:lstStyle/>
          <a:p>
            <a:r>
              <a:rPr lang="en-US" dirty="0"/>
              <a:t>UNPAID WORK/PAID WORK – </a:t>
            </a:r>
            <a:br>
              <a:rPr lang="en-US" dirty="0"/>
            </a:br>
            <a:r>
              <a:rPr lang="en-US" dirty="0"/>
              <a:t>MOTHERS v. FATHERS: 2022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8114-1F80-85CE-C266-BDDBB80A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778" y="1591734"/>
            <a:ext cx="10018713" cy="5139266"/>
          </a:xfrm>
        </p:spPr>
        <p:txBody>
          <a:bodyPr>
            <a:normAutofit fontScale="77500" lnSpcReduction="20000"/>
          </a:bodyPr>
          <a:lstStyle/>
          <a:p>
            <a:endParaRPr lang="en-GB" sz="3800" dirty="0"/>
          </a:p>
          <a:p>
            <a:r>
              <a:rPr lang="en-GB" sz="3800" dirty="0"/>
              <a:t>In 2022, working fathers now spend almost two-thirds (65%) of the time working mothers spend on unpaid childcare, up from just over half (54%) in 2014/15.</a:t>
            </a:r>
          </a:p>
          <a:p>
            <a:r>
              <a:rPr lang="en-GB" sz="3800" dirty="0"/>
              <a:t>In 2022, working fathers now spend two-thirds (66%) of the time working mothers spend on unpaid domestic work, up from just over half (56%) pre-pandemic</a:t>
            </a:r>
          </a:p>
          <a:p>
            <a:r>
              <a:rPr lang="en-GB" sz="3800" dirty="0"/>
              <a:t>In 2022, working mothers now spend three quarters (75%) of the time working fathers spend on paid work, up from two-thirds (67%) pre-pandemic</a:t>
            </a:r>
          </a:p>
          <a:p>
            <a:r>
              <a:rPr lang="en-GB" sz="3800" dirty="0"/>
              <a:t>In 2022, working mothers now spend 92% of the time working fathers spend on travel, up from 83% pre-pandemic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DD9D9-34A7-A032-9749-DBB5B295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</p:spTree>
    <p:extLst>
      <p:ext uri="{BB962C8B-B14F-4D97-AF65-F5344CB8AC3E}">
        <p14:creationId xmlns:p14="http://schemas.microsoft.com/office/powerpoint/2010/main" val="338605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CED5-9F09-DA96-861A-130ACB6C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43934"/>
            <a:ext cx="10018713" cy="1752599"/>
          </a:xfrm>
        </p:spPr>
        <p:txBody>
          <a:bodyPr/>
          <a:lstStyle/>
          <a:p>
            <a:r>
              <a:rPr lang="en-US" dirty="0"/>
              <a:t>WORKING FROM HOME: </a:t>
            </a:r>
            <a:br>
              <a:rPr lang="en-US" dirty="0"/>
            </a:br>
            <a:r>
              <a:rPr lang="en-US" dirty="0"/>
              <a:t>PRE and POST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845FC-40EA-D35F-53C0-D3723B2B0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96534"/>
            <a:ext cx="10018713" cy="398674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800" dirty="0"/>
              <a:t>Increased time working from home has been a game-changer:</a:t>
            </a:r>
          </a:p>
          <a:p>
            <a:pPr lvl="0"/>
            <a:r>
              <a:rPr lang="en-GB" sz="2800" dirty="0"/>
              <a:t>Working fathers’ time spent working from home, as a proportion of overall time spent on paid work (excluding travel), rose from </a:t>
            </a:r>
            <a:r>
              <a:rPr lang="en-GB" sz="2800" b="1" dirty="0">
                <a:solidFill>
                  <a:srgbClr val="0070C0"/>
                </a:solidFill>
              </a:rPr>
              <a:t>6% in 2014 to 37% in 2022. </a:t>
            </a:r>
          </a:p>
          <a:p>
            <a:pPr lvl="0"/>
            <a:r>
              <a:rPr lang="en-GB" sz="2800" dirty="0"/>
              <a:t>Working mothers’ time spent working from home, as a proportion of all time spent on paid work (excluding travel), rose from </a:t>
            </a:r>
            <a:r>
              <a:rPr lang="en-GB" sz="2800" b="1" dirty="0">
                <a:solidFill>
                  <a:srgbClr val="0070C0"/>
                </a:solidFill>
              </a:rPr>
              <a:t>8% in 2014 to 27% in 2022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0706D-5791-83ED-EE96-FFA45AA9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Fatherhood Institute</a:t>
            </a:r>
          </a:p>
        </p:txBody>
      </p:sp>
    </p:spTree>
    <p:extLst>
      <p:ext uri="{BB962C8B-B14F-4D97-AF65-F5344CB8AC3E}">
        <p14:creationId xmlns:p14="http://schemas.microsoft.com/office/powerpoint/2010/main" val="24745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BA23-3733-7E00-17A9-1EDD3716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737" y="0"/>
            <a:ext cx="7550332" cy="175259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EMPLOYERS DO TO </a:t>
            </a:r>
            <a:br>
              <a:rPr lang="en-US" dirty="0"/>
            </a:br>
            <a:r>
              <a:rPr lang="en-US" dirty="0"/>
              <a:t>MAINTAIN/EXTEND THESE GAINS?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97776-420D-1C31-1025-50985058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643" y="1752599"/>
            <a:ext cx="10278552" cy="4008121"/>
          </a:xfrm>
        </p:spPr>
        <p:txBody>
          <a:bodyPr>
            <a:noAutofit/>
          </a:bodyPr>
          <a:lstStyle/>
          <a:p>
            <a:r>
              <a:rPr lang="en-US" sz="2800" dirty="0"/>
              <a:t>Develop a workplace culture that openly supports caring by fathers </a:t>
            </a:r>
          </a:p>
          <a:p>
            <a:r>
              <a:rPr lang="en-US" sz="2800" dirty="0"/>
              <a:t>Support fathers AND MOTHERS who can work from home, to do so some or all of the time </a:t>
            </a:r>
          </a:p>
          <a:p>
            <a:r>
              <a:rPr lang="en-US" sz="2800" dirty="0"/>
              <a:t>Offer working fathers AND MOTHERS as much flexibility in working time as possible</a:t>
            </a:r>
          </a:p>
          <a:p>
            <a:r>
              <a:rPr lang="en-US" sz="2800" dirty="0"/>
              <a:t>Offer shift workers as much advance warning of schedules as possible</a:t>
            </a:r>
          </a:p>
          <a:p>
            <a:r>
              <a:rPr lang="en-US" sz="2800" dirty="0"/>
              <a:t>Enable shift workers to ‘swap shifts’ to meet caring responsibilities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ACD65-1143-7DCC-8B5C-10F6627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Fatherhood Institute</a:t>
            </a:r>
          </a:p>
        </p:txBody>
      </p:sp>
    </p:spTree>
    <p:extLst>
      <p:ext uri="{BB962C8B-B14F-4D97-AF65-F5344CB8AC3E}">
        <p14:creationId xmlns:p14="http://schemas.microsoft.com/office/powerpoint/2010/main" val="26272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390</Words>
  <Application>Microsoft Office PowerPoint</Application>
  <PresentationFormat>Widescreen</PresentationFormat>
  <Paragraphs>34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Parallax</vt:lpstr>
      <vt:lpstr>It’s About Time: home-based working and fatherhood in UK</vt:lpstr>
      <vt:lpstr>UK dads during the March 2020 lockdown  Lockdown Fathers: The untold story https://youtu.be/MNTLIWNiQEk </vt:lpstr>
      <vt:lpstr>Mothers’ and fathers’ participation in paid and unpaid work   Post-pandemic (2022) vs pre-pandemic (2014/15)  Data from ONS statistical release (July 2022)</vt:lpstr>
      <vt:lpstr>UNPAID WORK/PAID WORK –  MOTHERS v. FATHERS: 2022 </vt:lpstr>
      <vt:lpstr>WORKING FROM HOME:  PRE and POST PANDEMIC</vt:lpstr>
      <vt:lpstr>WHAT CAN EMPLOYERS DO TO  MAINTAIN/EXTEND THESE GAINS?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Beardshaw</dc:creator>
  <cp:lastModifiedBy>Elle Davis</cp:lastModifiedBy>
  <cp:revision>212</cp:revision>
  <dcterms:created xsi:type="dcterms:W3CDTF">2018-10-17T12:40:08Z</dcterms:created>
  <dcterms:modified xsi:type="dcterms:W3CDTF">2022-09-27T10:07:47Z</dcterms:modified>
</cp:coreProperties>
</file>