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autoAdjust="0"/>
  </p:normalViewPr>
  <p:slideViewPr>
    <p:cSldViewPr snapToGrid="0">
      <p:cViewPr varScale="1">
        <p:scale>
          <a:sx n="101" d="100"/>
          <a:sy n="101" d="100"/>
        </p:scale>
        <p:origin x="126"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2CBF67-7087-4BF0-9580-1E9B6F5BDBBB}" type="datetimeFigureOut">
              <a:rPr lang="en-GB" smtClean="0"/>
              <a:pPr/>
              <a:t>27/02/2018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840A9-2EE2-4CAF-B0AA-D791FEE59AE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0840A9-2EE2-4CAF-B0AA-D791FEE59AE6}"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0840A9-2EE2-4CAF-B0AA-D791FEE59AE6}"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DBC946-E33E-4CF8-BF5D-10C0261481AE}" type="datetime1">
              <a:rPr lang="en-GB" smtClean="0"/>
              <a:pPr/>
              <a:t>27/02/2018</a:t>
            </a:fld>
            <a:endParaRPr lang="en-GB"/>
          </a:p>
        </p:txBody>
      </p:sp>
      <p:sp>
        <p:nvSpPr>
          <p:cNvPr id="5" name="Footer Placeholder 4"/>
          <p:cNvSpPr>
            <a:spLocks noGrp="1"/>
          </p:cNvSpPr>
          <p:nvPr>
            <p:ph type="ftr" sz="quarter" idx="11"/>
          </p:nvPr>
        </p:nvSpPr>
        <p:spPr/>
        <p:txBody>
          <a:bodyPr/>
          <a:lstStyle/>
          <a:p>
            <a:r>
              <a:rPr lang="en-GB"/>
              <a:t>www.wbg.org.uk </a:t>
            </a:r>
          </a:p>
        </p:txBody>
      </p:sp>
      <p:sp>
        <p:nvSpPr>
          <p:cNvPr id="6" name="Slide Number Placeholder 5"/>
          <p:cNvSpPr>
            <a:spLocks noGrp="1"/>
          </p:cNvSpPr>
          <p:nvPr>
            <p:ph type="sldNum" sz="quarter" idx="12"/>
          </p:nvPr>
        </p:nvSpPr>
        <p:spPr/>
        <p:txBody>
          <a:bodyPr/>
          <a:lstStyle/>
          <a:p>
            <a:fld id="{944B95CB-DA09-4AE6-BC8B-066C7DA110B2}" type="slidenum">
              <a:rPr lang="en-GB" smtClean="0"/>
              <a:pPr/>
              <a:t>‹#›</a:t>
            </a:fld>
            <a:endParaRPr lang="en-GB"/>
          </a:p>
        </p:txBody>
      </p:sp>
      <p:pic>
        <p:nvPicPr>
          <p:cNvPr id="7" name="Picture 6" descr="wbglogonew"/>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09433" y="293688"/>
            <a:ext cx="2457450" cy="828675"/>
          </a:xfrm>
          <a:prstGeom prst="rect">
            <a:avLst/>
          </a:prstGeom>
          <a:noFill/>
        </p:spPr>
      </p:pic>
    </p:spTree>
    <p:extLst>
      <p:ext uri="{BB962C8B-B14F-4D97-AF65-F5344CB8AC3E}">
        <p14:creationId xmlns:p14="http://schemas.microsoft.com/office/powerpoint/2010/main" val="241344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6A2C89-B3FD-45A0-8FA0-659651306676}" type="datetime1">
              <a:rPr lang="en-GB" smtClean="0"/>
              <a:pPr/>
              <a:t>27/02/2018</a:t>
            </a:fld>
            <a:endParaRPr lang="en-GB"/>
          </a:p>
        </p:txBody>
      </p:sp>
      <p:sp>
        <p:nvSpPr>
          <p:cNvPr id="5" name="Footer Placeholder 4"/>
          <p:cNvSpPr>
            <a:spLocks noGrp="1"/>
          </p:cNvSpPr>
          <p:nvPr>
            <p:ph type="ftr" sz="quarter" idx="11"/>
          </p:nvPr>
        </p:nvSpPr>
        <p:spPr/>
        <p:txBody>
          <a:bodyPr/>
          <a:lstStyle/>
          <a:p>
            <a:r>
              <a:rPr lang="en-GB"/>
              <a:t>www.wbg.org.uk </a:t>
            </a:r>
          </a:p>
        </p:txBody>
      </p:sp>
      <p:sp>
        <p:nvSpPr>
          <p:cNvPr id="6" name="Slide Number Placeholder 5"/>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290616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2C203D-99F5-4D69-B60D-470297A679BE}" type="datetime1">
              <a:rPr lang="en-GB" smtClean="0"/>
              <a:pPr/>
              <a:t>27/02/2018</a:t>
            </a:fld>
            <a:endParaRPr lang="en-GB"/>
          </a:p>
        </p:txBody>
      </p:sp>
      <p:sp>
        <p:nvSpPr>
          <p:cNvPr id="5" name="Footer Placeholder 4"/>
          <p:cNvSpPr>
            <a:spLocks noGrp="1"/>
          </p:cNvSpPr>
          <p:nvPr>
            <p:ph type="ftr" sz="quarter" idx="11"/>
          </p:nvPr>
        </p:nvSpPr>
        <p:spPr/>
        <p:txBody>
          <a:bodyPr/>
          <a:lstStyle/>
          <a:p>
            <a:r>
              <a:rPr lang="en-GB"/>
              <a:t>www.wbg.org.uk </a:t>
            </a:r>
          </a:p>
        </p:txBody>
      </p:sp>
      <p:sp>
        <p:nvSpPr>
          <p:cNvPr id="6" name="Slide Number Placeholder 5"/>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128270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DFEA52E-ED36-449B-9398-18ACAEADDA44}" type="datetime1">
              <a:rPr lang="en-GB" smtClean="0"/>
              <a:pPr/>
              <a:t>27/02/2018</a:t>
            </a:fld>
            <a:endParaRPr lang="en-GB"/>
          </a:p>
        </p:txBody>
      </p:sp>
      <p:sp>
        <p:nvSpPr>
          <p:cNvPr id="5" name="Footer Placeholder 4"/>
          <p:cNvSpPr>
            <a:spLocks noGrp="1"/>
          </p:cNvSpPr>
          <p:nvPr>
            <p:ph type="ftr" sz="quarter" idx="11"/>
          </p:nvPr>
        </p:nvSpPr>
        <p:spPr>
          <a:xfrm>
            <a:off x="2616679" y="6356350"/>
            <a:ext cx="5536721" cy="365125"/>
          </a:xfrm>
        </p:spPr>
        <p:txBody>
          <a:bodyPr/>
          <a:lstStyle>
            <a:lvl1pPr>
              <a:defRPr sz="1800" baseline="0"/>
            </a:lvl1pPr>
          </a:lstStyle>
          <a:p>
            <a:r>
              <a:rPr lang="en-GB" dirty="0"/>
              <a:t>www.wbg.org.uk </a:t>
            </a:r>
          </a:p>
        </p:txBody>
      </p:sp>
      <p:sp>
        <p:nvSpPr>
          <p:cNvPr id="6" name="Slide Number Placeholder 5"/>
          <p:cNvSpPr>
            <a:spLocks noGrp="1"/>
          </p:cNvSpPr>
          <p:nvPr>
            <p:ph type="sldNum" sz="quarter" idx="12"/>
          </p:nvPr>
        </p:nvSpPr>
        <p:spPr/>
        <p:txBody>
          <a:bodyPr/>
          <a:lstStyle/>
          <a:p>
            <a:fld id="{944B95CB-DA09-4AE6-BC8B-066C7DA110B2}" type="slidenum">
              <a:rPr lang="en-GB" smtClean="0"/>
              <a:pPr/>
              <a:t>‹#›</a:t>
            </a:fld>
            <a:endParaRPr lang="en-GB"/>
          </a:p>
        </p:txBody>
      </p:sp>
      <p:pic>
        <p:nvPicPr>
          <p:cNvPr id="7" name="Picture 6" descr="wbglogonew"/>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58958" y="5852319"/>
            <a:ext cx="2457450" cy="828675"/>
          </a:xfrm>
          <a:prstGeom prst="rect">
            <a:avLst/>
          </a:prstGeom>
          <a:noFill/>
        </p:spPr>
      </p:pic>
    </p:spTree>
    <p:extLst>
      <p:ext uri="{BB962C8B-B14F-4D97-AF65-F5344CB8AC3E}">
        <p14:creationId xmlns:p14="http://schemas.microsoft.com/office/powerpoint/2010/main" val="230598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DE467-11AB-4A10-82EB-0BB73C91168B}" type="datetime1">
              <a:rPr lang="en-GB" smtClean="0"/>
              <a:pPr/>
              <a:t>27/02/2018</a:t>
            </a:fld>
            <a:endParaRPr lang="en-GB"/>
          </a:p>
        </p:txBody>
      </p:sp>
      <p:sp>
        <p:nvSpPr>
          <p:cNvPr id="5" name="Footer Placeholder 4"/>
          <p:cNvSpPr>
            <a:spLocks noGrp="1"/>
          </p:cNvSpPr>
          <p:nvPr>
            <p:ph type="ftr" sz="quarter" idx="11"/>
          </p:nvPr>
        </p:nvSpPr>
        <p:spPr/>
        <p:txBody>
          <a:bodyPr/>
          <a:lstStyle/>
          <a:p>
            <a:r>
              <a:rPr lang="en-GB"/>
              <a:t>www.wbg.org.uk </a:t>
            </a:r>
          </a:p>
        </p:txBody>
      </p:sp>
      <p:sp>
        <p:nvSpPr>
          <p:cNvPr id="6" name="Slide Number Placeholder 5"/>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359972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14105A-956E-441F-BF12-10C1627A1087}" type="datetime1">
              <a:rPr lang="en-GB" smtClean="0"/>
              <a:pPr/>
              <a:t>27/02/2018</a:t>
            </a:fld>
            <a:endParaRPr lang="en-GB"/>
          </a:p>
        </p:txBody>
      </p:sp>
      <p:sp>
        <p:nvSpPr>
          <p:cNvPr id="6" name="Footer Placeholder 5"/>
          <p:cNvSpPr>
            <a:spLocks noGrp="1"/>
          </p:cNvSpPr>
          <p:nvPr>
            <p:ph type="ftr" sz="quarter" idx="11"/>
          </p:nvPr>
        </p:nvSpPr>
        <p:spPr/>
        <p:txBody>
          <a:bodyPr/>
          <a:lstStyle/>
          <a:p>
            <a:r>
              <a:rPr lang="en-GB"/>
              <a:t>www.wbg.org.uk </a:t>
            </a:r>
          </a:p>
        </p:txBody>
      </p:sp>
      <p:sp>
        <p:nvSpPr>
          <p:cNvPr id="7" name="Slide Number Placeholder 6"/>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30016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532F7F-1801-4124-98B2-E5EC1552AA80}" type="datetime1">
              <a:rPr lang="en-GB" smtClean="0"/>
              <a:pPr/>
              <a:t>27/02/2018</a:t>
            </a:fld>
            <a:endParaRPr lang="en-GB"/>
          </a:p>
        </p:txBody>
      </p:sp>
      <p:sp>
        <p:nvSpPr>
          <p:cNvPr id="8" name="Footer Placeholder 7"/>
          <p:cNvSpPr>
            <a:spLocks noGrp="1"/>
          </p:cNvSpPr>
          <p:nvPr>
            <p:ph type="ftr" sz="quarter" idx="11"/>
          </p:nvPr>
        </p:nvSpPr>
        <p:spPr/>
        <p:txBody>
          <a:bodyPr/>
          <a:lstStyle/>
          <a:p>
            <a:r>
              <a:rPr lang="en-GB"/>
              <a:t>www.wbg.org.uk </a:t>
            </a:r>
          </a:p>
        </p:txBody>
      </p:sp>
      <p:sp>
        <p:nvSpPr>
          <p:cNvPr id="9" name="Slide Number Placeholder 8"/>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172773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D0A141-817A-4DF8-ADC6-C52031EA0036}" type="datetime1">
              <a:rPr lang="en-GB" smtClean="0"/>
              <a:pPr/>
              <a:t>27/02/2018</a:t>
            </a:fld>
            <a:endParaRPr lang="en-GB"/>
          </a:p>
        </p:txBody>
      </p:sp>
      <p:sp>
        <p:nvSpPr>
          <p:cNvPr id="4" name="Footer Placeholder 3"/>
          <p:cNvSpPr>
            <a:spLocks noGrp="1"/>
          </p:cNvSpPr>
          <p:nvPr>
            <p:ph type="ftr" sz="quarter" idx="11"/>
          </p:nvPr>
        </p:nvSpPr>
        <p:spPr/>
        <p:txBody>
          <a:bodyPr/>
          <a:lstStyle/>
          <a:p>
            <a:r>
              <a:rPr lang="en-GB"/>
              <a:t>www.wbg.org.uk </a:t>
            </a:r>
          </a:p>
        </p:txBody>
      </p:sp>
      <p:sp>
        <p:nvSpPr>
          <p:cNvPr id="5" name="Slide Number Placeholder 4"/>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272420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0B768-E219-4E23-98C5-04FEFEC5947F}" type="datetime1">
              <a:rPr lang="en-GB" smtClean="0"/>
              <a:pPr/>
              <a:t>27/02/2018</a:t>
            </a:fld>
            <a:endParaRPr lang="en-GB"/>
          </a:p>
        </p:txBody>
      </p:sp>
      <p:sp>
        <p:nvSpPr>
          <p:cNvPr id="3" name="Footer Placeholder 2"/>
          <p:cNvSpPr>
            <a:spLocks noGrp="1"/>
          </p:cNvSpPr>
          <p:nvPr>
            <p:ph type="ftr" sz="quarter" idx="11"/>
          </p:nvPr>
        </p:nvSpPr>
        <p:spPr/>
        <p:txBody>
          <a:bodyPr/>
          <a:lstStyle/>
          <a:p>
            <a:r>
              <a:rPr lang="en-GB"/>
              <a:t>www.wbg.org.uk </a:t>
            </a:r>
          </a:p>
        </p:txBody>
      </p:sp>
      <p:sp>
        <p:nvSpPr>
          <p:cNvPr id="4" name="Slide Number Placeholder 3"/>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401365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EBF544-3ABD-4B6A-92DC-631CD5A7A608}" type="datetime1">
              <a:rPr lang="en-GB" smtClean="0"/>
              <a:pPr/>
              <a:t>27/02/2018</a:t>
            </a:fld>
            <a:endParaRPr lang="en-GB"/>
          </a:p>
        </p:txBody>
      </p:sp>
      <p:sp>
        <p:nvSpPr>
          <p:cNvPr id="6" name="Footer Placeholder 5"/>
          <p:cNvSpPr>
            <a:spLocks noGrp="1"/>
          </p:cNvSpPr>
          <p:nvPr>
            <p:ph type="ftr" sz="quarter" idx="11"/>
          </p:nvPr>
        </p:nvSpPr>
        <p:spPr/>
        <p:txBody>
          <a:bodyPr/>
          <a:lstStyle/>
          <a:p>
            <a:r>
              <a:rPr lang="en-GB"/>
              <a:t>www.wbg.org.uk </a:t>
            </a:r>
          </a:p>
        </p:txBody>
      </p:sp>
      <p:sp>
        <p:nvSpPr>
          <p:cNvPr id="7" name="Slide Number Placeholder 6"/>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43836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3A93B2-8894-44E1-9053-AF2ABFDBD478}" type="datetime1">
              <a:rPr lang="en-GB" smtClean="0"/>
              <a:pPr/>
              <a:t>27/02/2018</a:t>
            </a:fld>
            <a:endParaRPr lang="en-GB"/>
          </a:p>
        </p:txBody>
      </p:sp>
      <p:sp>
        <p:nvSpPr>
          <p:cNvPr id="6" name="Footer Placeholder 5"/>
          <p:cNvSpPr>
            <a:spLocks noGrp="1"/>
          </p:cNvSpPr>
          <p:nvPr>
            <p:ph type="ftr" sz="quarter" idx="11"/>
          </p:nvPr>
        </p:nvSpPr>
        <p:spPr/>
        <p:txBody>
          <a:bodyPr/>
          <a:lstStyle/>
          <a:p>
            <a:r>
              <a:rPr lang="en-GB"/>
              <a:t>www.wbg.org.uk </a:t>
            </a:r>
          </a:p>
        </p:txBody>
      </p:sp>
      <p:sp>
        <p:nvSpPr>
          <p:cNvPr id="7" name="Slide Number Placeholder 6"/>
          <p:cNvSpPr>
            <a:spLocks noGrp="1"/>
          </p:cNvSpPr>
          <p:nvPr>
            <p:ph type="sldNum" sz="quarter" idx="12"/>
          </p:nvPr>
        </p:nvSpPr>
        <p:spPr/>
        <p:txBody>
          <a:bodyPr/>
          <a:lstStyle/>
          <a:p>
            <a:fld id="{944B95CB-DA09-4AE6-BC8B-066C7DA110B2}" type="slidenum">
              <a:rPr lang="en-GB" smtClean="0"/>
              <a:pPr/>
              <a:t>‹#›</a:t>
            </a:fld>
            <a:endParaRPr lang="en-GB"/>
          </a:p>
        </p:txBody>
      </p:sp>
    </p:spTree>
    <p:extLst>
      <p:ext uri="{BB962C8B-B14F-4D97-AF65-F5344CB8AC3E}">
        <p14:creationId xmlns:p14="http://schemas.microsoft.com/office/powerpoint/2010/main" val="335213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4DEA7-5FFD-4BB2-8BB5-03350AB90056}" type="datetime1">
              <a:rPr lang="en-GB" smtClean="0"/>
              <a:pPr/>
              <a:t>27/02/2018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www.wbg.org.uk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B95CB-DA09-4AE6-BC8B-066C7DA110B2}" type="slidenum">
              <a:rPr lang="en-GB" smtClean="0"/>
              <a:pPr/>
              <a:t>‹#›</a:t>
            </a:fld>
            <a:endParaRPr lang="en-GB"/>
          </a:p>
        </p:txBody>
      </p:sp>
    </p:spTree>
    <p:extLst>
      <p:ext uri="{BB962C8B-B14F-4D97-AF65-F5344CB8AC3E}">
        <p14:creationId xmlns:p14="http://schemas.microsoft.com/office/powerpoint/2010/main" val="32377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di.org/sites/default/files/Manual%20for%20Training%20on%20Gender%20Responsive%20Budgeting.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ridge.ids.ac.uk/bridge-publications/reports/document/A55207"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policy-practice.oxfam.org.uk/publications/rough-guide-to-gender-responsive-budgeting-620429" TargetMode="External"/><Relationship Id="rId7" Type="http://schemas.openxmlformats.org/officeDocument/2006/relationships/hyperlink" Target="http://www.internationalbudget.org/wp-content/uploads/2011/01/Engendering_Budgets_final_doc.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m.coe.int/CoERMPublicCommonSearchServices/DisplayDCTMContent?documentId=0900001680599885" TargetMode="External"/><Relationship Id="rId5" Type="http://schemas.openxmlformats.org/officeDocument/2006/relationships/hyperlink" Target="http://www.unwomen.org/en/search-results?keywords=gender%20responsive%20budgeting" TargetMode="External"/><Relationship Id="rId4" Type="http://schemas.openxmlformats.org/officeDocument/2006/relationships/hyperlink" Target="https://www.ndi.org/sites/default/files/Manual%20for%20Training%20on%20Gender%20Responsive%20Budgeting.pdf" TargetMode="Externa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mailto:CCoffey@oxfam.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95675"/>
            <a:ext cx="9144000" cy="2353980"/>
          </a:xfrm>
        </p:spPr>
        <p:txBody>
          <a:bodyPr>
            <a:normAutofit/>
          </a:bodyPr>
          <a:lstStyle/>
          <a:p>
            <a:pPr>
              <a:spcBef>
                <a:spcPts val="1200"/>
              </a:spcBef>
              <a:spcAft>
                <a:spcPts val="1200"/>
              </a:spcAft>
            </a:pPr>
            <a:r>
              <a:rPr lang="en-GB" b="1" dirty="0">
                <a:solidFill>
                  <a:srgbClr val="7030A0"/>
                </a:solidFill>
                <a:latin typeface="Oxfam Global Headline" pitchFamily="34" charset="0"/>
              </a:rPr>
              <a:t>Gender-Responsive Budgeting</a:t>
            </a:r>
            <a:br>
              <a:rPr lang="en-GB" b="1" dirty="0">
                <a:solidFill>
                  <a:srgbClr val="7030A0"/>
                </a:solidFill>
                <a:latin typeface="Oxfam Global Headline" pitchFamily="34" charset="0"/>
              </a:rPr>
            </a:br>
            <a:r>
              <a:rPr lang="en-GB" sz="2700" dirty="0">
                <a:latin typeface="Arial" pitchFamily="34" charset="0"/>
                <a:cs typeface="Arial" pitchFamily="34" charset="0"/>
              </a:rPr>
              <a:t>UK Women's Budget Group for Oxfam GB</a:t>
            </a:r>
            <a:endParaRPr lang="en-GB" sz="3600" b="1"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a:xfrm>
            <a:off x="1209675" y="2496269"/>
            <a:ext cx="9144000" cy="856889"/>
          </a:xfrm>
        </p:spPr>
        <p:txBody>
          <a:bodyPr>
            <a:normAutofit/>
          </a:bodyPr>
          <a:lstStyle/>
          <a:p>
            <a:r>
              <a:rPr lang="en-GB" sz="4000" dirty="0">
                <a:latin typeface="Oxfam Global Headline" pitchFamily="34" charset="0"/>
              </a:rPr>
              <a:t>INTRODUCTION TO</a:t>
            </a:r>
          </a:p>
        </p:txBody>
      </p:sp>
      <p:pic>
        <p:nvPicPr>
          <p:cNvPr id="7" name="Picture 2" descr="https://sumus.oxfam.org/sites/all/files/imagecache/image_image_teaser/images/brand-site/OX_HL_W_RGB.png"/>
          <p:cNvPicPr>
            <a:picLocks noChangeAspect="1" noChangeArrowheads="1"/>
          </p:cNvPicPr>
          <p:nvPr/>
        </p:nvPicPr>
        <p:blipFill>
          <a:blip r:embed="rId3" cstate="print"/>
          <a:srcRect/>
          <a:stretch>
            <a:fillRect/>
          </a:stretch>
        </p:blipFill>
        <p:spPr bwMode="auto">
          <a:xfrm>
            <a:off x="445024" y="5730240"/>
            <a:ext cx="2130536" cy="817880"/>
          </a:xfrm>
          <a:prstGeom prst="rect">
            <a:avLst/>
          </a:prstGeom>
          <a:noFill/>
        </p:spPr>
      </p:pic>
      <p:pic>
        <p:nvPicPr>
          <p:cNvPr id="5" name="Picture 4"/>
          <p:cNvPicPr>
            <a:picLocks noChangeAspect="1"/>
          </p:cNvPicPr>
          <p:nvPr/>
        </p:nvPicPr>
        <p:blipFill>
          <a:blip r:embed="rId4"/>
          <a:stretch>
            <a:fillRect/>
          </a:stretch>
        </p:blipFill>
        <p:spPr>
          <a:xfrm>
            <a:off x="9317621" y="277022"/>
            <a:ext cx="2476982" cy="936420"/>
          </a:xfrm>
          <a:prstGeom prst="rect">
            <a:avLst/>
          </a:prstGeom>
        </p:spPr>
      </p:pic>
    </p:spTree>
    <p:extLst>
      <p:ext uri="{BB962C8B-B14F-4D97-AF65-F5344CB8AC3E}">
        <p14:creationId xmlns:p14="http://schemas.microsoft.com/office/powerpoint/2010/main" val="42957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Some tools for GRB</a:t>
            </a:r>
          </a:p>
        </p:txBody>
      </p:sp>
      <p:sp>
        <p:nvSpPr>
          <p:cNvPr id="3" name="Content Placeholder 2"/>
          <p:cNvSpPr>
            <a:spLocks noGrp="1"/>
          </p:cNvSpPr>
          <p:nvPr>
            <p:ph idx="1"/>
          </p:nvPr>
        </p:nvSpPr>
        <p:spPr>
          <a:xfrm>
            <a:off x="838200" y="1414733"/>
            <a:ext cx="10515600" cy="4269787"/>
          </a:xfrm>
        </p:spPr>
        <p:txBody>
          <a:bodyPr>
            <a:normAutofit fontScale="92500" lnSpcReduction="10000"/>
          </a:bodyPr>
          <a:lstStyle/>
          <a:p>
            <a:r>
              <a:rPr lang="en-GB" dirty="0"/>
              <a:t>Gender-aware policy appraisals</a:t>
            </a:r>
          </a:p>
          <a:p>
            <a:r>
              <a:rPr lang="en-GB" dirty="0"/>
              <a:t>Sex-disaggregated beneficiary assessment</a:t>
            </a:r>
          </a:p>
          <a:p>
            <a:r>
              <a:rPr lang="en-GB" dirty="0"/>
              <a:t>Gender-disaggregated public expenditure analysis</a:t>
            </a:r>
          </a:p>
          <a:p>
            <a:r>
              <a:rPr lang="en-GB" dirty="0"/>
              <a:t>Gender-disaggregated tax incidence analysis </a:t>
            </a:r>
          </a:p>
          <a:p>
            <a:r>
              <a:rPr lang="en-GB" dirty="0"/>
              <a:t>Gender-disaggregated analysis of the impact of the budget on time use</a:t>
            </a:r>
          </a:p>
          <a:p>
            <a:r>
              <a:rPr lang="en-GB" dirty="0"/>
              <a:t>Gender-aware medium-term economic framework</a:t>
            </a:r>
          </a:p>
          <a:p>
            <a:r>
              <a:rPr lang="en-GB" dirty="0"/>
              <a:t>Gender-aware budget statement </a:t>
            </a:r>
          </a:p>
          <a:p>
            <a:pPr marL="0" indent="0">
              <a:buNone/>
            </a:pPr>
            <a:r>
              <a:rPr lang="en-GB" sz="2200" dirty="0"/>
              <a:t>See: see K. Schneider (2006). </a:t>
            </a:r>
            <a:r>
              <a:rPr lang="en-GB" sz="2200" i="1" dirty="0"/>
              <a:t>Manual for Training on Gender Responsive Budgeting</a:t>
            </a:r>
            <a:r>
              <a:rPr lang="en-GB" sz="2200" dirty="0"/>
              <a:t>. GTZ. </a:t>
            </a:r>
            <a:r>
              <a:rPr lang="en-GB" sz="2200" dirty="0">
                <a:hlinkClick r:id="rId2"/>
              </a:rPr>
              <a:t>https://www.ndi.org/sites/default/files/Manual%20for%20Training%20on%20Gender%20Responsive%20Budgeting.pdf</a:t>
            </a:r>
            <a:endParaRPr lang="en-GB" sz="2200" dirty="0"/>
          </a:p>
          <a:p>
            <a:pPr marL="0" indent="0">
              <a:buNone/>
            </a:pPr>
            <a:endParaRPr lang="en-GB" sz="2200" dirty="0"/>
          </a:p>
          <a:p>
            <a:endParaRPr lang="en-GB" dirty="0"/>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3"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4"/>
          <a:stretch>
            <a:fillRect/>
          </a:stretch>
        </p:blipFill>
        <p:spPr>
          <a:xfrm>
            <a:off x="9436881" y="5664667"/>
            <a:ext cx="2481287" cy="938865"/>
          </a:xfrm>
          <a:prstGeom prst="rect">
            <a:avLst/>
          </a:prstGeom>
        </p:spPr>
      </p:pic>
    </p:spTree>
    <p:extLst>
      <p:ext uri="{BB962C8B-B14F-4D97-AF65-F5344CB8AC3E}">
        <p14:creationId xmlns:p14="http://schemas.microsoft.com/office/powerpoint/2010/main" val="422334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Gender-aware policy appraisal</a:t>
            </a:r>
            <a:r>
              <a:rPr lang="en-GB" b="1" dirty="0">
                <a:solidFill>
                  <a:srgbClr val="7030A0"/>
                </a:solidFill>
              </a:rPr>
              <a:t> </a:t>
            </a:r>
          </a:p>
        </p:txBody>
      </p:sp>
      <p:sp>
        <p:nvSpPr>
          <p:cNvPr id="3" name="Content Placeholder 2"/>
          <p:cNvSpPr>
            <a:spLocks noGrp="1"/>
          </p:cNvSpPr>
          <p:nvPr>
            <p:ph idx="1"/>
          </p:nvPr>
        </p:nvSpPr>
        <p:spPr/>
        <p:txBody>
          <a:bodyPr/>
          <a:lstStyle/>
          <a:p>
            <a:r>
              <a:rPr lang="en-GB" altLang="en-US" dirty="0"/>
              <a:t>How do policies increase or decrease inequalities between women and men?</a:t>
            </a:r>
          </a:p>
          <a:p>
            <a:r>
              <a:rPr lang="en-GB" altLang="en-US" dirty="0"/>
              <a:t>For example, in South Africa, analysis of land reform programme showed that women were losing out because legislation and customary law deprived them of the right to own property.</a:t>
            </a:r>
          </a:p>
          <a:p>
            <a:pPr marL="0" indent="0">
              <a:buNone/>
            </a:pPr>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65456" y="5707530"/>
            <a:ext cx="2481287" cy="938865"/>
          </a:xfrm>
          <a:prstGeom prst="rect">
            <a:avLst/>
          </a:prstGeom>
        </p:spPr>
      </p:pic>
    </p:spTree>
    <p:extLst>
      <p:ext uri="{BB962C8B-B14F-4D97-AF65-F5344CB8AC3E}">
        <p14:creationId xmlns:p14="http://schemas.microsoft.com/office/powerpoint/2010/main" val="147679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Gender-disaggregated beneficiary assessment</a:t>
            </a:r>
          </a:p>
        </p:txBody>
      </p:sp>
      <p:sp>
        <p:nvSpPr>
          <p:cNvPr id="3" name="Content Placeholder 2"/>
          <p:cNvSpPr>
            <a:spLocks noGrp="1"/>
          </p:cNvSpPr>
          <p:nvPr>
            <p:ph idx="1"/>
          </p:nvPr>
        </p:nvSpPr>
        <p:spPr>
          <a:xfrm>
            <a:off x="838200" y="2152649"/>
            <a:ext cx="10515600" cy="4024313"/>
          </a:xfrm>
        </p:spPr>
        <p:txBody>
          <a:bodyPr/>
          <a:lstStyle/>
          <a:p>
            <a:r>
              <a:rPr lang="en-GB" dirty="0"/>
              <a:t>Ask people who use services whether they meet their priorities</a:t>
            </a:r>
          </a:p>
          <a:p>
            <a:r>
              <a:rPr lang="en-GB" dirty="0"/>
              <a:t>Even policies that appear gender-sensitive may not be what people want or need</a:t>
            </a:r>
          </a:p>
          <a:p>
            <a:r>
              <a:rPr lang="en-GB" dirty="0"/>
              <a:t>For example, one anti-poverty programme in Mexico relied heavily on the unpaid work of women. When asked, these women felt benefits of the programme were not worth the investment of time they had to make. </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55931" y="5707529"/>
            <a:ext cx="2481287" cy="938865"/>
          </a:xfrm>
          <a:prstGeom prst="rect">
            <a:avLst/>
          </a:prstGeom>
        </p:spPr>
      </p:pic>
    </p:spTree>
    <p:extLst>
      <p:ext uri="{BB962C8B-B14F-4D97-AF65-F5344CB8AC3E}">
        <p14:creationId xmlns:p14="http://schemas.microsoft.com/office/powerpoint/2010/main" val="100009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Gender-disaggregated public expenditure analysis</a:t>
            </a:r>
          </a:p>
        </p:txBody>
      </p:sp>
      <p:sp>
        <p:nvSpPr>
          <p:cNvPr id="3" name="Content Placeholder 2"/>
          <p:cNvSpPr>
            <a:spLocks noGrp="1"/>
          </p:cNvSpPr>
          <p:nvPr>
            <p:ph idx="1"/>
          </p:nvPr>
        </p:nvSpPr>
        <p:spPr>
          <a:xfrm>
            <a:off x="838200" y="2209799"/>
            <a:ext cx="10515600" cy="3967163"/>
          </a:xfrm>
        </p:spPr>
        <p:txBody>
          <a:bodyPr/>
          <a:lstStyle/>
          <a:p>
            <a:r>
              <a:rPr lang="en-GB" dirty="0"/>
              <a:t>Compare what is spent on programme with information about how it is distributed between women and men </a:t>
            </a:r>
          </a:p>
          <a:p>
            <a:r>
              <a:rPr lang="en-GB" dirty="0"/>
              <a:t>For example, in Ghana, spending on education programmes benefited women and girls less than men and boys, but spending on health benefited poor women as much as poor men.</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84506" y="5707529"/>
            <a:ext cx="2481287" cy="938865"/>
          </a:xfrm>
          <a:prstGeom prst="rect">
            <a:avLst/>
          </a:prstGeom>
        </p:spPr>
      </p:pic>
    </p:spTree>
    <p:extLst>
      <p:ext uri="{BB962C8B-B14F-4D97-AF65-F5344CB8AC3E}">
        <p14:creationId xmlns:p14="http://schemas.microsoft.com/office/powerpoint/2010/main" val="374283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Gender-disaggregated tax incidence analysis</a:t>
            </a:r>
          </a:p>
        </p:txBody>
      </p:sp>
      <p:sp>
        <p:nvSpPr>
          <p:cNvPr id="3" name="Content Placeholder 2"/>
          <p:cNvSpPr>
            <a:spLocks noGrp="1"/>
          </p:cNvSpPr>
          <p:nvPr>
            <p:ph idx="1"/>
          </p:nvPr>
        </p:nvSpPr>
        <p:spPr>
          <a:xfrm>
            <a:off x="1171574" y="1987636"/>
            <a:ext cx="10182225" cy="4110037"/>
          </a:xfrm>
        </p:spPr>
        <p:txBody>
          <a:bodyPr>
            <a:normAutofit fontScale="92500" lnSpcReduction="10000"/>
          </a:bodyPr>
          <a:lstStyle/>
          <a:p>
            <a:r>
              <a:rPr lang="en-GB" dirty="0"/>
              <a:t>Look at the overall tax system. If it is regressive and unfair, it will be even more unfair for women.</a:t>
            </a:r>
          </a:p>
          <a:p>
            <a:r>
              <a:rPr lang="en-GB" dirty="0"/>
              <a:t>Examine direct and indirect taxes to see how much is paid by men and women, and how this affects gender roles. </a:t>
            </a:r>
          </a:p>
          <a:p>
            <a:r>
              <a:rPr lang="en-GB" dirty="0"/>
              <a:t>Examine how much tax revenues are lost from tax dodging and wasteful tax incentives. </a:t>
            </a:r>
          </a:p>
          <a:p>
            <a:r>
              <a:rPr lang="en-GB" dirty="0"/>
              <a:t>More dependence on indirect income tax (consumption or sales taxes) may impact on women who are responsible for the family budget, although consumption tax exemptions can help mitigate these impacts.</a:t>
            </a:r>
          </a:p>
          <a:p>
            <a:r>
              <a:rPr lang="en-GB" dirty="0"/>
              <a:t>Also look at user fees, which can have a negative impact on poor women and girls in particular.</a:t>
            </a:r>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80206" y="5759917"/>
            <a:ext cx="2481287" cy="938865"/>
          </a:xfrm>
          <a:prstGeom prst="rect">
            <a:avLst/>
          </a:prstGeom>
        </p:spPr>
      </p:pic>
    </p:spTree>
    <p:extLst>
      <p:ext uri="{BB962C8B-B14F-4D97-AF65-F5344CB8AC3E}">
        <p14:creationId xmlns:p14="http://schemas.microsoft.com/office/powerpoint/2010/main" val="269527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7030A0"/>
                </a:solidFill>
                <a:latin typeface="Oxfam Headline" pitchFamily="34" charset="0"/>
              </a:rPr>
              <a:t>Gender-disaggregated analysis of the impact of budget on time use</a:t>
            </a:r>
          </a:p>
        </p:txBody>
      </p:sp>
      <p:sp>
        <p:nvSpPr>
          <p:cNvPr id="3" name="Content Placeholder 2"/>
          <p:cNvSpPr>
            <a:spLocks noGrp="1"/>
          </p:cNvSpPr>
          <p:nvPr>
            <p:ph idx="1"/>
          </p:nvPr>
        </p:nvSpPr>
        <p:spPr>
          <a:xfrm>
            <a:off x="838200" y="1943099"/>
            <a:ext cx="10515600" cy="3939541"/>
          </a:xfrm>
        </p:spPr>
        <p:txBody>
          <a:bodyPr>
            <a:normAutofit/>
          </a:bodyPr>
          <a:lstStyle/>
          <a:p>
            <a:r>
              <a:rPr lang="en-GB" dirty="0"/>
              <a:t>Examine the impact of budgets on how men and women spend time, including unpaid care work.</a:t>
            </a:r>
          </a:p>
          <a:p>
            <a:r>
              <a:rPr lang="en-GB" dirty="0"/>
              <a:t>For example, in Ecuador, structural adjustment policies increased women’s paid and unpaid work. Women spent more time shopping for cheaper food and preparing food.  As mothers took on more paid work, girls in families took on more family responsibilities, reducing the time available for school work. </a:t>
            </a:r>
          </a:p>
          <a:p>
            <a:pPr marL="0" indent="0">
              <a:buNone/>
            </a:pPr>
            <a:r>
              <a:rPr lang="en-GB" sz="2000" dirty="0"/>
              <a:t>Examples from: H.H. </a:t>
            </a:r>
            <a:r>
              <a:rPr lang="en-GB" sz="2000" dirty="0" err="1"/>
              <a:t>Balmori</a:t>
            </a:r>
            <a:r>
              <a:rPr lang="en-GB" sz="2000" dirty="0"/>
              <a:t> (2010). </a:t>
            </a:r>
            <a:r>
              <a:rPr lang="en-GB" sz="2000" i="1" dirty="0"/>
              <a:t>Gender and Budgets: Overview Report</a:t>
            </a:r>
            <a:r>
              <a:rPr lang="en-GB" sz="2000" dirty="0"/>
              <a:t>. IDS, Bridge. </a:t>
            </a:r>
            <a:r>
              <a:rPr lang="en-GB" sz="2000" dirty="0">
                <a:hlinkClick r:id="rId2"/>
              </a:rPr>
              <a:t>http://www.bridge.ids.ac.uk/bridge-publications/reports/document/A55207#lang-pane-en</a:t>
            </a:r>
            <a:r>
              <a:rPr lang="en-GB" sz="2000" dirty="0"/>
              <a:t> </a:t>
            </a:r>
          </a:p>
          <a:p>
            <a:endParaRPr lang="en-GB" dirty="0"/>
          </a:p>
          <a:p>
            <a:endParaRPr lang="en-GB" dirty="0"/>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3"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4"/>
          <a:stretch>
            <a:fillRect/>
          </a:stretch>
        </p:blipFill>
        <p:spPr>
          <a:xfrm>
            <a:off x="9503556" y="5763727"/>
            <a:ext cx="2481287" cy="938865"/>
          </a:xfrm>
          <a:prstGeom prst="rect">
            <a:avLst/>
          </a:prstGeom>
        </p:spPr>
      </p:pic>
    </p:spTree>
    <p:extLst>
      <p:ext uri="{BB962C8B-B14F-4D97-AF65-F5344CB8AC3E}">
        <p14:creationId xmlns:p14="http://schemas.microsoft.com/office/powerpoint/2010/main" val="50395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350"/>
            <a:ext cx="10515600" cy="1659027"/>
          </a:xfrm>
        </p:spPr>
        <p:txBody>
          <a:bodyPr>
            <a:normAutofit fontScale="90000"/>
          </a:bodyPr>
          <a:lstStyle/>
          <a:p>
            <a:r>
              <a:rPr lang="en-GB" b="1" dirty="0">
                <a:solidFill>
                  <a:srgbClr val="7030A0"/>
                </a:solidFill>
                <a:latin typeface="Oxfam Headline" pitchFamily="34" charset="0"/>
              </a:rPr>
              <a:t>Gender-aware medium-term economic framework &amp; Gender-aware budget statement </a:t>
            </a:r>
          </a:p>
        </p:txBody>
      </p:sp>
      <p:sp>
        <p:nvSpPr>
          <p:cNvPr id="3" name="Content Placeholder 2"/>
          <p:cNvSpPr>
            <a:spLocks noGrp="1"/>
          </p:cNvSpPr>
          <p:nvPr>
            <p:ph idx="1"/>
          </p:nvPr>
        </p:nvSpPr>
        <p:spPr>
          <a:xfrm>
            <a:off x="838200" y="2857499"/>
            <a:ext cx="10515600" cy="2754169"/>
          </a:xfrm>
        </p:spPr>
        <p:txBody>
          <a:bodyPr/>
          <a:lstStyle/>
          <a:p>
            <a:r>
              <a:rPr lang="en-GB" dirty="0"/>
              <a:t>Ensure government economic models include a gender analysis</a:t>
            </a:r>
          </a:p>
          <a:p>
            <a:r>
              <a:rPr lang="en-GB" dirty="0"/>
              <a:t>Ensure that the budget is gender sensitive</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65456" y="5699357"/>
            <a:ext cx="2481287" cy="938865"/>
          </a:xfrm>
          <a:prstGeom prst="rect">
            <a:avLst/>
          </a:prstGeom>
        </p:spPr>
      </p:pic>
    </p:spTree>
    <p:extLst>
      <p:ext uri="{BB962C8B-B14F-4D97-AF65-F5344CB8AC3E}">
        <p14:creationId xmlns:p14="http://schemas.microsoft.com/office/powerpoint/2010/main" val="293322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Information is power </a:t>
            </a:r>
          </a:p>
        </p:txBody>
      </p:sp>
      <p:sp>
        <p:nvSpPr>
          <p:cNvPr id="3" name="Content Placeholder 2"/>
          <p:cNvSpPr>
            <a:spLocks noGrp="1"/>
          </p:cNvSpPr>
          <p:nvPr>
            <p:ph idx="1"/>
          </p:nvPr>
        </p:nvSpPr>
        <p:spPr>
          <a:xfrm>
            <a:off x="838200" y="2248619"/>
            <a:ext cx="10515600" cy="3928343"/>
          </a:xfrm>
        </p:spPr>
        <p:txBody>
          <a:bodyPr/>
          <a:lstStyle/>
          <a:p>
            <a:r>
              <a:rPr lang="en-GB" dirty="0"/>
              <a:t>Gender analysis requires information broken down by gender</a:t>
            </a:r>
          </a:p>
          <a:p>
            <a:r>
              <a:rPr lang="en-GB" dirty="0"/>
              <a:t>Facts and figures give force to an argument</a:t>
            </a:r>
          </a:p>
          <a:p>
            <a:r>
              <a:rPr lang="en-GB" dirty="0"/>
              <a:t>The right information gives confidence</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65456" y="5707529"/>
            <a:ext cx="2481287" cy="938865"/>
          </a:xfrm>
          <a:prstGeom prst="rect">
            <a:avLst/>
          </a:prstGeom>
        </p:spPr>
      </p:pic>
    </p:spTree>
    <p:extLst>
      <p:ext uri="{BB962C8B-B14F-4D97-AF65-F5344CB8AC3E}">
        <p14:creationId xmlns:p14="http://schemas.microsoft.com/office/powerpoint/2010/main" val="277007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But getting the right information may not be easy</a:t>
            </a:r>
          </a:p>
        </p:txBody>
      </p:sp>
      <p:sp>
        <p:nvSpPr>
          <p:cNvPr id="3" name="Content Placeholder 2"/>
          <p:cNvSpPr>
            <a:spLocks noGrp="1"/>
          </p:cNvSpPr>
          <p:nvPr>
            <p:ph idx="1"/>
          </p:nvPr>
        </p:nvSpPr>
        <p:spPr>
          <a:xfrm>
            <a:off x="838200" y="2133599"/>
            <a:ext cx="10515600" cy="4043363"/>
          </a:xfrm>
        </p:spPr>
        <p:txBody>
          <a:bodyPr/>
          <a:lstStyle/>
          <a:p>
            <a:r>
              <a:rPr lang="en-GB" dirty="0"/>
              <a:t>The information may not exist</a:t>
            </a:r>
          </a:p>
          <a:p>
            <a:r>
              <a:rPr lang="en-GB" dirty="0"/>
              <a:t>It may exist but be difficult to get hold of</a:t>
            </a:r>
          </a:p>
          <a:p>
            <a:r>
              <a:rPr lang="en-GB" dirty="0"/>
              <a:t>The people who hold it may be difficult to access</a:t>
            </a:r>
          </a:p>
          <a:p>
            <a:r>
              <a:rPr lang="en-GB" dirty="0"/>
              <a:t>It may not be a priority for them to give it to you</a:t>
            </a:r>
          </a:p>
          <a:p>
            <a:r>
              <a:rPr lang="en-GB" dirty="0"/>
              <a:t>You may not understand how to use it</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65456" y="5681008"/>
            <a:ext cx="2481287" cy="938865"/>
          </a:xfrm>
          <a:prstGeom prst="rect">
            <a:avLst/>
          </a:prstGeom>
        </p:spPr>
      </p:pic>
    </p:spTree>
    <p:extLst>
      <p:ext uri="{BB962C8B-B14F-4D97-AF65-F5344CB8AC3E}">
        <p14:creationId xmlns:p14="http://schemas.microsoft.com/office/powerpoint/2010/main" val="711210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7030A0"/>
                </a:solidFill>
                <a:latin typeface="Oxfam Headline" pitchFamily="34" charset="0"/>
              </a:rPr>
              <a:t>Government, parliament and civil society all need to be involved </a:t>
            </a:r>
          </a:p>
        </p:txBody>
      </p:sp>
      <p:sp>
        <p:nvSpPr>
          <p:cNvPr id="3" name="Content Placeholder 2"/>
          <p:cNvSpPr>
            <a:spLocks noGrp="1"/>
          </p:cNvSpPr>
          <p:nvPr>
            <p:ph idx="1"/>
          </p:nvPr>
        </p:nvSpPr>
        <p:spPr>
          <a:xfrm>
            <a:off x="838200" y="1885377"/>
            <a:ext cx="10515600" cy="4026110"/>
          </a:xfrm>
        </p:spPr>
        <p:txBody>
          <a:bodyPr/>
          <a:lstStyle/>
          <a:p>
            <a:r>
              <a:rPr lang="en-GB" dirty="0"/>
              <a:t>If gender budgeting is an internal government process, it can lose force with a change of government (e.g. as in Australia)</a:t>
            </a:r>
          </a:p>
          <a:p>
            <a:r>
              <a:rPr lang="en-GB" dirty="0"/>
              <a:t>Parliamentarians can keep up the pressure to prevent governments simply paying lip service</a:t>
            </a:r>
          </a:p>
          <a:p>
            <a:r>
              <a:rPr lang="en-GB" dirty="0"/>
              <a:t>Civil society can provide expertise and information about actual experience at the grass roots</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389256" y="5778151"/>
            <a:ext cx="2481287" cy="938865"/>
          </a:xfrm>
          <a:prstGeom prst="rect">
            <a:avLst/>
          </a:prstGeom>
        </p:spPr>
      </p:pic>
    </p:spTree>
    <p:extLst>
      <p:ext uri="{BB962C8B-B14F-4D97-AF65-F5344CB8AC3E}">
        <p14:creationId xmlns:p14="http://schemas.microsoft.com/office/powerpoint/2010/main" val="23197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094"/>
            <a:ext cx="10515600" cy="1104181"/>
          </a:xfrm>
        </p:spPr>
        <p:txBody>
          <a:bodyPr/>
          <a:lstStyle/>
          <a:p>
            <a:r>
              <a:rPr lang="en-GB" b="1" dirty="0">
                <a:solidFill>
                  <a:srgbClr val="7030A0"/>
                </a:solidFill>
                <a:latin typeface="Oxfam Headline" pitchFamily="34" charset="0"/>
              </a:rPr>
              <a:t>Outline of presentation</a:t>
            </a:r>
          </a:p>
        </p:txBody>
      </p:sp>
      <p:sp>
        <p:nvSpPr>
          <p:cNvPr id="3" name="Content Placeholder 2"/>
          <p:cNvSpPr>
            <a:spLocks noGrp="1"/>
          </p:cNvSpPr>
          <p:nvPr>
            <p:ph idx="1"/>
          </p:nvPr>
        </p:nvSpPr>
        <p:spPr>
          <a:xfrm>
            <a:off x="863252" y="1820371"/>
            <a:ext cx="10515600" cy="4394170"/>
          </a:xfrm>
        </p:spPr>
        <p:txBody>
          <a:bodyPr/>
          <a:lstStyle/>
          <a:p>
            <a:r>
              <a:rPr lang="en-GB" dirty="0"/>
              <a:t>What is gender-responsive budgeting?</a:t>
            </a:r>
          </a:p>
          <a:p>
            <a:r>
              <a:rPr lang="en-GB" dirty="0"/>
              <a:t>Why is it useful?</a:t>
            </a:r>
          </a:p>
          <a:p>
            <a:r>
              <a:rPr lang="en-GB" dirty="0"/>
              <a:t>Tools for gender-responsive budgeting</a:t>
            </a:r>
          </a:p>
          <a:p>
            <a:r>
              <a:rPr lang="en-GB" dirty="0"/>
              <a:t>Key elements for success</a:t>
            </a:r>
          </a:p>
          <a:p>
            <a:r>
              <a:rPr lang="en-GB" dirty="0"/>
              <a:t>Problems</a:t>
            </a:r>
          </a:p>
          <a:p>
            <a:r>
              <a:rPr lang="en-GB" dirty="0"/>
              <a:t>Ways forward</a:t>
            </a:r>
          </a:p>
          <a:p>
            <a:endParaRPr lang="en-GB" dirty="0"/>
          </a:p>
        </p:txBody>
      </p:sp>
      <p:pic>
        <p:nvPicPr>
          <p:cNvPr id="23554"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04207" y="5745108"/>
            <a:ext cx="2481287" cy="938865"/>
          </a:xfrm>
          <a:prstGeom prst="rect">
            <a:avLst/>
          </a:prstGeom>
        </p:spPr>
      </p:pic>
    </p:spTree>
    <p:extLst>
      <p:ext uri="{BB962C8B-B14F-4D97-AF65-F5344CB8AC3E}">
        <p14:creationId xmlns:p14="http://schemas.microsoft.com/office/powerpoint/2010/main" val="311696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Political will is also needed </a:t>
            </a:r>
          </a:p>
        </p:txBody>
      </p:sp>
      <p:sp>
        <p:nvSpPr>
          <p:cNvPr id="3" name="Content Placeholder 2"/>
          <p:cNvSpPr>
            <a:spLocks noGrp="1"/>
          </p:cNvSpPr>
          <p:nvPr>
            <p:ph idx="1"/>
          </p:nvPr>
        </p:nvSpPr>
        <p:spPr>
          <a:xfrm>
            <a:off x="838200" y="2133599"/>
            <a:ext cx="10515600" cy="4043363"/>
          </a:xfrm>
        </p:spPr>
        <p:txBody>
          <a:bodyPr/>
          <a:lstStyle/>
          <a:p>
            <a:r>
              <a:rPr lang="en-GB" dirty="0"/>
              <a:t>Gender budgeting requires an investment of time and money</a:t>
            </a:r>
          </a:p>
          <a:p>
            <a:r>
              <a:rPr lang="en-GB" dirty="0"/>
              <a:t>Governments need to believe that this is worthwhile</a:t>
            </a:r>
          </a:p>
          <a:p>
            <a:r>
              <a:rPr lang="en-GB" dirty="0"/>
              <a:t>Timing can be crucial: a new government, a return to democracy, an end to conflict all offer opportunities for change</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36881" y="5707529"/>
            <a:ext cx="2481287" cy="938865"/>
          </a:xfrm>
          <a:prstGeom prst="rect">
            <a:avLst/>
          </a:prstGeom>
        </p:spPr>
      </p:pic>
    </p:spTree>
    <p:extLst>
      <p:ext uri="{BB962C8B-B14F-4D97-AF65-F5344CB8AC3E}">
        <p14:creationId xmlns:p14="http://schemas.microsoft.com/office/powerpoint/2010/main" val="244424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Problems in gender budgeting </a:t>
            </a:r>
          </a:p>
        </p:txBody>
      </p:sp>
      <p:sp>
        <p:nvSpPr>
          <p:cNvPr id="3" name="Content Placeholder 2"/>
          <p:cNvSpPr>
            <a:spLocks noGrp="1"/>
          </p:cNvSpPr>
          <p:nvPr>
            <p:ph idx="1"/>
          </p:nvPr>
        </p:nvSpPr>
        <p:spPr>
          <a:xfrm>
            <a:off x="838200" y="2104845"/>
            <a:ext cx="10515600" cy="4072118"/>
          </a:xfrm>
        </p:spPr>
        <p:txBody>
          <a:bodyPr/>
          <a:lstStyle/>
          <a:p>
            <a:r>
              <a:rPr lang="en-GB" dirty="0"/>
              <a:t>Lack of data</a:t>
            </a:r>
          </a:p>
          <a:p>
            <a:r>
              <a:rPr lang="en-GB" dirty="0"/>
              <a:t>Government pays lip service to gender budgeting but takes no action </a:t>
            </a:r>
          </a:p>
          <a:p>
            <a:r>
              <a:rPr lang="en-GB" dirty="0"/>
              <a:t>Civil society lacks the information needed to monitor</a:t>
            </a:r>
          </a:p>
          <a:p>
            <a:r>
              <a:rPr lang="en-GB" dirty="0"/>
              <a:t>Gender budgeting is seen as a short-term fashion</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84506" y="5707530"/>
            <a:ext cx="2481287" cy="938865"/>
          </a:xfrm>
          <a:prstGeom prst="rect">
            <a:avLst/>
          </a:prstGeom>
        </p:spPr>
      </p:pic>
    </p:spTree>
    <p:extLst>
      <p:ext uri="{BB962C8B-B14F-4D97-AF65-F5344CB8AC3E}">
        <p14:creationId xmlns:p14="http://schemas.microsoft.com/office/powerpoint/2010/main" val="208317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Some solutions </a:t>
            </a:r>
          </a:p>
        </p:txBody>
      </p:sp>
      <p:sp>
        <p:nvSpPr>
          <p:cNvPr id="3" name="Content Placeholder 2"/>
          <p:cNvSpPr>
            <a:spLocks noGrp="1"/>
          </p:cNvSpPr>
          <p:nvPr>
            <p:ph idx="1"/>
          </p:nvPr>
        </p:nvSpPr>
        <p:spPr>
          <a:xfrm>
            <a:off x="838200" y="1912040"/>
            <a:ext cx="5924550" cy="4020359"/>
          </a:xfrm>
        </p:spPr>
        <p:txBody>
          <a:bodyPr/>
          <a:lstStyle/>
          <a:p>
            <a:r>
              <a:rPr lang="en-GB" dirty="0"/>
              <a:t>Capacity building so that budgets can be understood and analysed</a:t>
            </a:r>
          </a:p>
          <a:p>
            <a:r>
              <a:rPr lang="en-GB" dirty="0"/>
              <a:t>Civil society groups link with academia</a:t>
            </a:r>
          </a:p>
          <a:p>
            <a:r>
              <a:rPr lang="en-GB" dirty="0"/>
              <a:t>Sensitization of finance officials and Ministers</a:t>
            </a:r>
          </a:p>
          <a:p>
            <a:r>
              <a:rPr lang="en-GB" dirty="0"/>
              <a:t>Share experience from around the world</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sp>
        <p:nvSpPr>
          <p:cNvPr id="4" name="Rectangle 3"/>
          <p:cNvSpPr/>
          <p:nvPr/>
        </p:nvSpPr>
        <p:spPr>
          <a:xfrm>
            <a:off x="6866853" y="5209124"/>
            <a:ext cx="4465320" cy="723275"/>
          </a:xfrm>
          <a:prstGeom prst="rect">
            <a:avLst/>
          </a:prstGeom>
        </p:spPr>
        <p:txBody>
          <a:bodyPr wrap="square">
            <a:spAutoFit/>
          </a:bodyPr>
          <a:lstStyle/>
          <a:p>
            <a:pPr algn="just">
              <a:spcAft>
                <a:spcPts val="600"/>
              </a:spcAft>
            </a:pPr>
            <a:r>
              <a:rPr lang="en-GB" dirty="0">
                <a:solidFill>
                  <a:srgbClr val="44546A"/>
                </a:solidFill>
                <a:latin typeface="Calibri" panose="020F0502020204030204" pitchFamily="34" charset="0"/>
                <a:ea typeface="Calibri" panose="020F0502020204030204" pitchFamily="34" charset="0"/>
                <a:cs typeface="Times New Roman" panose="02020603050405020304" pitchFamily="18" charset="0"/>
              </a:rPr>
              <a:t>GRB training in Vietnam</a:t>
            </a:r>
          </a:p>
          <a:p>
            <a:pPr algn="just">
              <a:spcAft>
                <a:spcPts val="1000"/>
              </a:spcAft>
            </a:pPr>
            <a:r>
              <a:rPr lang="en-GB" dirty="0">
                <a:solidFill>
                  <a:srgbClr val="44546A"/>
                </a:solidFill>
                <a:latin typeface="Calibri" panose="020F0502020204030204" pitchFamily="34" charset="0"/>
                <a:ea typeface="Calibri" panose="020F0502020204030204" pitchFamily="34" charset="0"/>
                <a:cs typeface="Times New Roman" panose="02020603050405020304" pitchFamily="18" charset="0"/>
              </a:rPr>
              <a:t>Photo: CEPEW</a:t>
            </a:r>
            <a:endParaRPr lang="en-US"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866853" y="2030542"/>
            <a:ext cx="4694591" cy="3127286"/>
          </a:xfrm>
          <a:prstGeom prst="rect">
            <a:avLst/>
          </a:prstGeom>
        </p:spPr>
      </p:pic>
      <p:pic>
        <p:nvPicPr>
          <p:cNvPr id="6" name="Picture 5"/>
          <p:cNvPicPr>
            <a:picLocks noChangeAspect="1"/>
          </p:cNvPicPr>
          <p:nvPr/>
        </p:nvPicPr>
        <p:blipFill>
          <a:blip r:embed="rId4"/>
          <a:stretch>
            <a:fillRect/>
          </a:stretch>
        </p:blipFill>
        <p:spPr>
          <a:xfrm>
            <a:off x="9503556" y="5740867"/>
            <a:ext cx="2481287" cy="938865"/>
          </a:xfrm>
          <a:prstGeom prst="rect">
            <a:avLst/>
          </a:prstGeom>
        </p:spPr>
      </p:pic>
    </p:spTree>
    <p:extLst>
      <p:ext uri="{BB962C8B-B14F-4D97-AF65-F5344CB8AC3E}">
        <p14:creationId xmlns:p14="http://schemas.microsoft.com/office/powerpoint/2010/main" val="416806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800"/>
          </a:xfrm>
        </p:spPr>
        <p:txBody>
          <a:bodyPr>
            <a:normAutofit/>
          </a:bodyPr>
          <a:lstStyle/>
          <a:p>
            <a:r>
              <a:rPr lang="en-GB" sz="4000" b="1" dirty="0">
                <a:solidFill>
                  <a:srgbClr val="7030A0"/>
                </a:solidFill>
                <a:latin typeface="Oxfam Headline" pitchFamily="34" charset="0"/>
              </a:rPr>
              <a:t>Some resources</a:t>
            </a:r>
          </a:p>
        </p:txBody>
      </p:sp>
      <p:sp>
        <p:nvSpPr>
          <p:cNvPr id="3" name="Content Placeholder 2"/>
          <p:cNvSpPr>
            <a:spLocks noGrp="1"/>
          </p:cNvSpPr>
          <p:nvPr>
            <p:ph idx="1"/>
          </p:nvPr>
        </p:nvSpPr>
        <p:spPr>
          <a:xfrm>
            <a:off x="1333499" y="1403279"/>
            <a:ext cx="9629775" cy="4495799"/>
          </a:xfrm>
        </p:spPr>
        <p:txBody>
          <a:bodyPr>
            <a:normAutofit fontScale="70000" lnSpcReduction="20000"/>
          </a:bodyPr>
          <a:lstStyle/>
          <a:p>
            <a:r>
              <a:rPr lang="en-GB" dirty="0"/>
              <a:t>Oxfam (2018) A Guide to Gender-Responsive Budgeting and budget cycle diagram for trainers:  </a:t>
            </a:r>
            <a:r>
              <a:rPr lang="en-GB" dirty="0">
                <a:hlinkClick r:id="rId3"/>
              </a:rPr>
              <a:t>http://policy-practice.oxfam.org.uk/publications/rough-guide-to-gender-responsive-budgeting-620429</a:t>
            </a:r>
            <a:endParaRPr lang="en-GB" dirty="0"/>
          </a:p>
          <a:p>
            <a:pPr>
              <a:spcBef>
                <a:spcPts val="1200"/>
              </a:spcBef>
            </a:pPr>
            <a:r>
              <a:rPr lang="en-GB" dirty="0"/>
              <a:t>K. Schneider (2006). </a:t>
            </a:r>
            <a:r>
              <a:rPr lang="en-GB" i="1" dirty="0"/>
              <a:t>Manual for Training on Gender Responsive Budgeting</a:t>
            </a:r>
            <a:r>
              <a:rPr lang="en-GB" dirty="0"/>
              <a:t>. GTZ. </a:t>
            </a:r>
            <a:r>
              <a:rPr lang="en-GB" u="sng" dirty="0">
                <a:hlinkClick r:id="rId4"/>
              </a:rPr>
              <a:t>https://www.ndi.org/sites/default/files/Manual%20for%20Training%20on%20Gender%20Responsive%20Budgeting.pdf</a:t>
            </a:r>
            <a:r>
              <a:rPr lang="en-GB" dirty="0"/>
              <a:t>]</a:t>
            </a:r>
          </a:p>
          <a:p>
            <a:pPr>
              <a:spcBef>
                <a:spcPts val="1200"/>
              </a:spcBef>
            </a:pPr>
            <a:r>
              <a:rPr lang="en-GB" dirty="0"/>
              <a:t>UN Women has produced a large number of resources on GRB which are available here: </a:t>
            </a:r>
            <a:r>
              <a:rPr lang="en-GB" dirty="0">
                <a:hlinkClick r:id="rId5"/>
              </a:rPr>
              <a:t>http://www.unwomen.org/en/search-results?keywords=gender%20responsive%20budgeting</a:t>
            </a:r>
            <a:r>
              <a:rPr lang="en-GB" dirty="0"/>
              <a:t>     </a:t>
            </a:r>
          </a:p>
          <a:p>
            <a:pPr>
              <a:spcBef>
                <a:spcPts val="1200"/>
              </a:spcBef>
            </a:pPr>
            <a:r>
              <a:rPr lang="en-US" dirty="0"/>
              <a:t>S. Quinn (2009). </a:t>
            </a:r>
            <a:r>
              <a:rPr lang="en-US" i="1" dirty="0"/>
              <a:t>Gender Budgeting: Practical Implementation</a:t>
            </a:r>
            <a:r>
              <a:rPr lang="en-US" dirty="0"/>
              <a:t>. Handbook. Directorate General of Human Rights and Legal Affairs, Council of Europe. </a:t>
            </a:r>
            <a:r>
              <a:rPr lang="en-US" u="sng" dirty="0">
                <a:hlinkClick r:id="rId6"/>
              </a:rPr>
              <a:t>https://rm.coe.int/CoERMPublicCommonSearchServices/DisplayDCTMContent?documentId=0900001680599885</a:t>
            </a:r>
            <a:endParaRPr lang="en-US" u="sng" dirty="0"/>
          </a:p>
          <a:p>
            <a:pPr>
              <a:spcBef>
                <a:spcPts val="1200"/>
              </a:spcBef>
            </a:pPr>
            <a:r>
              <a:rPr lang="en-GB" dirty="0"/>
              <a:t>D. </a:t>
            </a:r>
            <a:r>
              <a:rPr lang="en-GB" dirty="0" err="1"/>
              <a:t>Budlender</a:t>
            </a:r>
            <a:r>
              <a:rPr lang="en-GB" dirty="0"/>
              <a:t> and G. Hewitt (2003). </a:t>
            </a:r>
            <a:r>
              <a:rPr lang="en-GB" i="1" dirty="0"/>
              <a:t>Engendering Budgets A Practitioners: Guide to Understanding and Implementing Gender-Responsive Budgets</a:t>
            </a:r>
            <a:r>
              <a:rPr lang="en-GB" dirty="0"/>
              <a:t>. Commonwealth Secretariat.  </a:t>
            </a:r>
            <a:r>
              <a:rPr lang="en-GB" u="sng" dirty="0">
                <a:hlinkClick r:id="rId7"/>
              </a:rPr>
              <a:t>http://www.internationalbudget.org/wp-content/uploads/2011/01/Engendering_Budgets_final_doc.pdf</a:t>
            </a:r>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8"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9"/>
          <a:stretch>
            <a:fillRect/>
          </a:stretch>
        </p:blipFill>
        <p:spPr>
          <a:xfrm>
            <a:off x="9522606" y="5771946"/>
            <a:ext cx="2481287" cy="938865"/>
          </a:xfrm>
          <a:prstGeom prst="rect">
            <a:avLst/>
          </a:prstGeom>
        </p:spPr>
      </p:pic>
    </p:spTree>
    <p:extLst>
      <p:ext uri="{BB962C8B-B14F-4D97-AF65-F5344CB8AC3E}">
        <p14:creationId xmlns:p14="http://schemas.microsoft.com/office/powerpoint/2010/main" val="90675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622" y="2267211"/>
            <a:ext cx="10515600" cy="3093929"/>
          </a:xfrm>
        </p:spPr>
        <p:txBody>
          <a:bodyPr>
            <a:normAutofit fontScale="77500" lnSpcReduction="20000"/>
          </a:bodyPr>
          <a:lstStyle/>
          <a:p>
            <a:pPr>
              <a:buNone/>
            </a:pPr>
            <a:r>
              <a:rPr lang="en-US" sz="3300" dirty="0">
                <a:cs typeface="Arial" pitchFamily="34" charset="0"/>
              </a:rPr>
              <a:t>	©Oxfam International 2018</a:t>
            </a:r>
          </a:p>
          <a:p>
            <a:pPr>
              <a:buNone/>
            </a:pPr>
            <a:endParaRPr lang="en-US" sz="3300" dirty="0">
              <a:cs typeface="Arial" pitchFamily="34" charset="0"/>
            </a:endParaRPr>
          </a:p>
          <a:p>
            <a:pPr>
              <a:buNone/>
            </a:pPr>
            <a:r>
              <a:rPr lang="en-US" sz="3300" dirty="0">
                <a:cs typeface="Arial" pitchFamily="34" charset="0"/>
              </a:rPr>
              <a:t>	This </a:t>
            </a:r>
            <a:r>
              <a:rPr lang="en-GB" sz="3300" dirty="0">
                <a:cs typeface="Arial" pitchFamily="34" charset="0"/>
              </a:rPr>
              <a:t>presentation</a:t>
            </a:r>
            <a:r>
              <a:rPr lang="en-US" sz="3300" dirty="0">
                <a:cs typeface="Arial" pitchFamily="34" charset="0"/>
              </a:rPr>
              <a:t> was produced for Oxfam by the UK Women's Budget Group or WBG. The WBG is an independent not-for-profit organization that is focused on scrutinizing the UK budget in particular. </a:t>
            </a:r>
          </a:p>
          <a:p>
            <a:pPr>
              <a:buNone/>
            </a:pPr>
            <a:endParaRPr lang="en-GB" sz="3300" dirty="0">
              <a:cs typeface="Arial" pitchFamily="34" charset="0"/>
            </a:endParaRPr>
          </a:p>
          <a:p>
            <a:pPr>
              <a:buNone/>
            </a:pPr>
            <a:r>
              <a:rPr lang="en-US" sz="3300" dirty="0">
                <a:cs typeface="Arial" pitchFamily="34" charset="0"/>
              </a:rPr>
              <a:t>	For more information, please contact: Clare Coffey </a:t>
            </a:r>
            <a:r>
              <a:rPr lang="en-US" dirty="0">
                <a:latin typeface="Arial" pitchFamily="34" charset="0"/>
                <a:cs typeface="Arial" pitchFamily="34" charset="0"/>
              </a:rPr>
              <a:t>(</a:t>
            </a:r>
            <a:r>
              <a:rPr lang="en-US" u="sng" dirty="0">
                <a:latin typeface="Arial" pitchFamily="34" charset="0"/>
                <a:cs typeface="Arial" pitchFamily="34" charset="0"/>
                <a:hlinkClick r:id="rId3"/>
              </a:rPr>
              <a:t>CCoffey@oxfam.org.uk</a:t>
            </a:r>
            <a:r>
              <a:rPr lang="en-US" dirty="0">
                <a:latin typeface="Arial" pitchFamily="34" charset="0"/>
                <a:cs typeface="Arial" pitchFamily="34" charset="0"/>
              </a:rPr>
              <a:t>)</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4" cstate="print"/>
          <a:srcRect/>
          <a:stretch>
            <a:fillRect/>
          </a:stretch>
        </p:blipFill>
        <p:spPr bwMode="auto">
          <a:xfrm>
            <a:off x="563880" y="5611668"/>
            <a:ext cx="869950" cy="972011"/>
          </a:xfrm>
          <a:prstGeom prst="rect">
            <a:avLst/>
          </a:prstGeom>
          <a:noFill/>
        </p:spPr>
      </p:pic>
      <p:sp>
        <p:nvSpPr>
          <p:cNvPr id="6" name="Title 5"/>
          <p:cNvSpPr>
            <a:spLocks noGrp="1"/>
          </p:cNvSpPr>
          <p:nvPr>
            <p:ph type="title"/>
          </p:nvPr>
        </p:nvSpPr>
        <p:spPr/>
        <p:txBody>
          <a:bodyPr>
            <a:normAutofit/>
          </a:bodyPr>
          <a:lstStyle/>
          <a:p>
            <a:br>
              <a:rPr lang="en-GB" dirty="0"/>
            </a:br>
            <a:endParaRPr lang="en-GB" dirty="0"/>
          </a:p>
        </p:txBody>
      </p:sp>
      <p:sp>
        <p:nvSpPr>
          <p:cNvPr id="7"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dirty="0">
                <a:solidFill>
                  <a:srgbClr val="7030A0"/>
                </a:solidFill>
                <a:latin typeface="Oxfam Headline" pitchFamily="34" charset="0"/>
                <a:ea typeface="+mj-ea"/>
                <a:cs typeface="+mj-cs"/>
              </a:rPr>
              <a:t>Acknowledgements</a:t>
            </a:r>
            <a:r>
              <a:rPr kumimoji="0" lang="en-GB" sz="4400" b="1" i="0" u="none" strike="noStrike" kern="1200" cap="none" spc="0" normalizeH="0" baseline="0" noProof="0" dirty="0">
                <a:ln>
                  <a:noFill/>
                </a:ln>
                <a:solidFill>
                  <a:srgbClr val="7030A0"/>
                </a:solidFill>
                <a:effectLst/>
                <a:uLnTx/>
                <a:uFillTx/>
                <a:latin typeface="Oxfam Headline" pitchFamily="34" charset="0"/>
                <a:ea typeface="+mj-ea"/>
                <a:cs typeface="+mj-cs"/>
              </a:rPr>
              <a:t> </a:t>
            </a:r>
          </a:p>
        </p:txBody>
      </p:sp>
      <p:pic>
        <p:nvPicPr>
          <p:cNvPr id="2" name="Picture 1"/>
          <p:cNvPicPr>
            <a:picLocks noChangeAspect="1"/>
          </p:cNvPicPr>
          <p:nvPr/>
        </p:nvPicPr>
        <p:blipFill>
          <a:blip r:embed="rId5"/>
          <a:stretch>
            <a:fillRect/>
          </a:stretch>
        </p:blipFill>
        <p:spPr>
          <a:xfrm>
            <a:off x="9465456" y="5785263"/>
            <a:ext cx="2481287" cy="938865"/>
          </a:xfrm>
          <a:prstGeom prst="rect">
            <a:avLst/>
          </a:prstGeom>
        </p:spPr>
      </p:pic>
    </p:spTree>
    <p:extLst>
      <p:ext uri="{BB962C8B-B14F-4D97-AF65-F5344CB8AC3E}">
        <p14:creationId xmlns:p14="http://schemas.microsoft.com/office/powerpoint/2010/main" val="90675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What is Gender-Responsive Budgeting?</a:t>
            </a:r>
          </a:p>
        </p:txBody>
      </p:sp>
      <p:sp>
        <p:nvSpPr>
          <p:cNvPr id="3" name="Content Placeholder 2"/>
          <p:cNvSpPr>
            <a:spLocks noGrp="1"/>
          </p:cNvSpPr>
          <p:nvPr>
            <p:ph idx="1"/>
          </p:nvPr>
        </p:nvSpPr>
        <p:spPr>
          <a:xfrm>
            <a:off x="746760" y="2164080"/>
            <a:ext cx="10515600" cy="3048000"/>
          </a:xfrm>
        </p:spPr>
        <p:txBody>
          <a:bodyPr/>
          <a:lstStyle/>
          <a:p>
            <a:r>
              <a:rPr lang="en-GB" dirty="0"/>
              <a:t>Not a special budget for women</a:t>
            </a:r>
          </a:p>
          <a:p>
            <a:r>
              <a:rPr lang="en-GB" dirty="0"/>
              <a:t>Does not focus on spending aimed at women</a:t>
            </a:r>
          </a:p>
          <a:p>
            <a:r>
              <a:rPr lang="en-GB" dirty="0"/>
              <a:t>An analysis of how all areas of spending impact differently on men and women</a:t>
            </a:r>
          </a:p>
          <a:p>
            <a:r>
              <a:rPr lang="en-GB" dirty="0"/>
              <a:t>Who is able to access services?</a:t>
            </a:r>
          </a:p>
          <a:p>
            <a:r>
              <a:rPr lang="en-GB" dirty="0"/>
              <a:t>Who pays for what?</a:t>
            </a:r>
          </a:p>
          <a:p>
            <a:endParaRPr lang="en-GB" dirty="0"/>
          </a:p>
        </p:txBody>
      </p:sp>
      <p:pic>
        <p:nvPicPr>
          <p:cNvPr id="8"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513081" y="5685472"/>
            <a:ext cx="2481287" cy="938865"/>
          </a:xfrm>
          <a:prstGeom prst="rect">
            <a:avLst/>
          </a:prstGeom>
        </p:spPr>
      </p:pic>
    </p:spTree>
    <p:extLst>
      <p:ext uri="{BB962C8B-B14F-4D97-AF65-F5344CB8AC3E}">
        <p14:creationId xmlns:p14="http://schemas.microsoft.com/office/powerpoint/2010/main" val="338352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Gender-Responsive Budgeting is just a tool</a:t>
            </a:r>
          </a:p>
        </p:txBody>
      </p:sp>
      <p:sp>
        <p:nvSpPr>
          <p:cNvPr id="3" name="Content Placeholder 2"/>
          <p:cNvSpPr>
            <a:spLocks noGrp="1"/>
          </p:cNvSpPr>
          <p:nvPr>
            <p:ph idx="1"/>
          </p:nvPr>
        </p:nvSpPr>
        <p:spPr>
          <a:xfrm>
            <a:off x="838200" y="2702943"/>
            <a:ext cx="10515600" cy="3474020"/>
          </a:xfrm>
        </p:spPr>
        <p:txBody>
          <a:bodyPr/>
          <a:lstStyle/>
          <a:p>
            <a:r>
              <a:rPr lang="en-GB" dirty="0"/>
              <a:t>Long-term aim should be to move from a gender analysis of budgets to ensuring that ALL budgets are gender sensitive</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94031" y="5707530"/>
            <a:ext cx="2481287" cy="938865"/>
          </a:xfrm>
          <a:prstGeom prst="rect">
            <a:avLst/>
          </a:prstGeom>
        </p:spPr>
      </p:pic>
    </p:spTree>
    <p:extLst>
      <p:ext uri="{BB962C8B-B14F-4D97-AF65-F5344CB8AC3E}">
        <p14:creationId xmlns:p14="http://schemas.microsoft.com/office/powerpoint/2010/main" val="125211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349885"/>
            <a:ext cx="10515600" cy="1325563"/>
          </a:xfrm>
        </p:spPr>
        <p:txBody>
          <a:bodyPr/>
          <a:lstStyle/>
          <a:p>
            <a:r>
              <a:rPr lang="en-GB" b="1" dirty="0">
                <a:solidFill>
                  <a:srgbClr val="7030A0"/>
                </a:solidFill>
                <a:latin typeface="Oxfam Headline" pitchFamily="34" charset="0"/>
              </a:rPr>
              <a:t>Why do gender-responsive budgeting?</a:t>
            </a:r>
          </a:p>
        </p:txBody>
      </p:sp>
      <p:sp>
        <p:nvSpPr>
          <p:cNvPr id="3" name="Content Placeholder 2"/>
          <p:cNvSpPr>
            <a:spLocks noGrp="1"/>
          </p:cNvSpPr>
          <p:nvPr>
            <p:ph idx="1"/>
          </p:nvPr>
        </p:nvSpPr>
        <p:spPr>
          <a:xfrm>
            <a:off x="838200" y="2087591"/>
            <a:ext cx="10515600" cy="4089371"/>
          </a:xfrm>
        </p:spPr>
        <p:txBody>
          <a:bodyPr/>
          <a:lstStyle/>
          <a:p>
            <a:r>
              <a:rPr lang="en-GB" dirty="0"/>
              <a:t>Men and women lead different lives and do not enjoy equal rights and opportunities </a:t>
            </a:r>
          </a:p>
          <a:p>
            <a:r>
              <a:rPr lang="en-GB" dirty="0"/>
              <a:t>Experiences, needs and priorities are different</a:t>
            </a:r>
          </a:p>
          <a:p>
            <a:r>
              <a:rPr lang="en-GB" dirty="0"/>
              <a:t>Impact of policy will be different too</a:t>
            </a:r>
          </a:p>
          <a:p>
            <a:r>
              <a:rPr lang="en-GB" dirty="0"/>
              <a:t>But most economic decisions are made by men</a:t>
            </a:r>
          </a:p>
          <a:p>
            <a:r>
              <a:rPr lang="en-GB" dirty="0"/>
              <a:t>Economic theories are based on men’s lives not women’s lives</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379731" y="5707529"/>
            <a:ext cx="2481287" cy="938865"/>
          </a:xfrm>
          <a:prstGeom prst="rect">
            <a:avLst/>
          </a:prstGeom>
        </p:spPr>
      </p:pic>
    </p:spTree>
    <p:extLst>
      <p:ext uri="{BB962C8B-B14F-4D97-AF65-F5344CB8AC3E}">
        <p14:creationId xmlns:p14="http://schemas.microsoft.com/office/powerpoint/2010/main" val="118222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For example </a:t>
            </a:r>
          </a:p>
        </p:txBody>
      </p:sp>
      <p:sp>
        <p:nvSpPr>
          <p:cNvPr id="3" name="Content Placeholder 2"/>
          <p:cNvSpPr>
            <a:spLocks noGrp="1"/>
          </p:cNvSpPr>
          <p:nvPr>
            <p:ph idx="1"/>
          </p:nvPr>
        </p:nvSpPr>
        <p:spPr>
          <a:xfrm>
            <a:off x="838200" y="2018581"/>
            <a:ext cx="10515600" cy="4158382"/>
          </a:xfrm>
        </p:spPr>
        <p:txBody>
          <a:bodyPr/>
          <a:lstStyle/>
          <a:p>
            <a:r>
              <a:rPr lang="en-GB" dirty="0"/>
              <a:t>Crop prices rise; economists expect farmers to produce more</a:t>
            </a:r>
          </a:p>
          <a:p>
            <a:r>
              <a:rPr lang="en-GB" dirty="0"/>
              <a:t>Women working on farms may not receive the money, so have no incentive to do more</a:t>
            </a:r>
          </a:p>
          <a:p>
            <a:r>
              <a:rPr lang="en-GB" dirty="0"/>
              <a:t>Women may not have the time to produce more because of other responsibilities </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36881" y="5707530"/>
            <a:ext cx="2481287" cy="938865"/>
          </a:xfrm>
          <a:prstGeom prst="rect">
            <a:avLst/>
          </a:prstGeom>
        </p:spPr>
      </p:pic>
    </p:spTree>
    <p:extLst>
      <p:ext uri="{BB962C8B-B14F-4D97-AF65-F5344CB8AC3E}">
        <p14:creationId xmlns:p14="http://schemas.microsoft.com/office/powerpoint/2010/main" val="329222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Another example </a:t>
            </a:r>
          </a:p>
        </p:txBody>
      </p:sp>
      <p:sp>
        <p:nvSpPr>
          <p:cNvPr id="3" name="Content Placeholder 2"/>
          <p:cNvSpPr>
            <a:spLocks noGrp="1"/>
          </p:cNvSpPr>
          <p:nvPr>
            <p:ph idx="1"/>
          </p:nvPr>
        </p:nvSpPr>
        <p:spPr>
          <a:xfrm>
            <a:off x="838200" y="2196859"/>
            <a:ext cx="10515600" cy="3980103"/>
          </a:xfrm>
        </p:spPr>
        <p:txBody>
          <a:bodyPr/>
          <a:lstStyle/>
          <a:p>
            <a:r>
              <a:rPr lang="en-GB" dirty="0"/>
              <a:t>If fees are charged for education, fewer girls than boys may be educated</a:t>
            </a:r>
          </a:p>
          <a:p>
            <a:r>
              <a:rPr lang="en-GB" dirty="0"/>
              <a:t>Families on low incomes may prioritize educating sons over educating daughters</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551181" y="5707529"/>
            <a:ext cx="2481287" cy="938865"/>
          </a:xfrm>
          <a:prstGeom prst="rect">
            <a:avLst/>
          </a:prstGeom>
        </p:spPr>
      </p:pic>
    </p:spTree>
    <p:extLst>
      <p:ext uri="{BB962C8B-B14F-4D97-AF65-F5344CB8AC3E}">
        <p14:creationId xmlns:p14="http://schemas.microsoft.com/office/powerpoint/2010/main" val="160282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Benefits to Government </a:t>
            </a:r>
          </a:p>
        </p:txBody>
      </p:sp>
      <p:sp>
        <p:nvSpPr>
          <p:cNvPr id="3" name="Content Placeholder 2"/>
          <p:cNvSpPr>
            <a:spLocks noGrp="1"/>
          </p:cNvSpPr>
          <p:nvPr>
            <p:ph idx="1"/>
          </p:nvPr>
        </p:nvSpPr>
        <p:spPr/>
        <p:txBody>
          <a:bodyPr/>
          <a:lstStyle/>
          <a:p>
            <a:r>
              <a:rPr lang="en-GB" dirty="0"/>
              <a:t>Improve accountability and transparency through proper monitoring</a:t>
            </a:r>
          </a:p>
          <a:p>
            <a:r>
              <a:rPr lang="en-GB" dirty="0"/>
              <a:t>Show commitment to gender equality</a:t>
            </a:r>
          </a:p>
          <a:p>
            <a:r>
              <a:rPr lang="en-GB" dirty="0"/>
              <a:t>Way of reporting on progress on gender equality commitments</a:t>
            </a:r>
          </a:p>
          <a:p>
            <a:r>
              <a:rPr lang="en-GB" dirty="0"/>
              <a:t>More balanced and sustainable development goals</a:t>
            </a:r>
          </a:p>
          <a:p>
            <a:r>
              <a:rPr lang="en-GB" dirty="0"/>
              <a:t>Prevent losses to the nation from policy failure due to unexpected gender impact</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46406" y="5707530"/>
            <a:ext cx="2481287" cy="938865"/>
          </a:xfrm>
          <a:prstGeom prst="rect">
            <a:avLst/>
          </a:prstGeom>
        </p:spPr>
      </p:pic>
    </p:spTree>
    <p:extLst>
      <p:ext uri="{BB962C8B-B14F-4D97-AF65-F5344CB8AC3E}">
        <p14:creationId xmlns:p14="http://schemas.microsoft.com/office/powerpoint/2010/main" val="374652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Oxfam Headline" pitchFamily="34" charset="0"/>
              </a:rPr>
              <a:t>How does GRB work in practice? </a:t>
            </a:r>
          </a:p>
        </p:txBody>
      </p:sp>
      <p:sp>
        <p:nvSpPr>
          <p:cNvPr id="3" name="Content Placeholder 2"/>
          <p:cNvSpPr>
            <a:spLocks noGrp="1"/>
          </p:cNvSpPr>
          <p:nvPr>
            <p:ph idx="1"/>
          </p:nvPr>
        </p:nvSpPr>
        <p:spPr/>
        <p:txBody>
          <a:bodyPr/>
          <a:lstStyle/>
          <a:p>
            <a:r>
              <a:rPr lang="en-GB" dirty="0"/>
              <a:t>Probably as many approaches as there are projects</a:t>
            </a:r>
          </a:p>
          <a:p>
            <a:r>
              <a:rPr lang="en-GB" dirty="0"/>
              <a:t>In some countries process is carried out by government</a:t>
            </a:r>
          </a:p>
          <a:p>
            <a:r>
              <a:rPr lang="en-GB" dirty="0"/>
              <a:t>In others it is carried out by civil society</a:t>
            </a:r>
          </a:p>
          <a:p>
            <a:r>
              <a:rPr lang="en-GB" dirty="0"/>
              <a:t>Some projects focus on specific areas</a:t>
            </a:r>
          </a:p>
          <a:p>
            <a:r>
              <a:rPr lang="en-GB" dirty="0"/>
              <a:t>Others look at the budget as a whole</a:t>
            </a:r>
          </a:p>
          <a:p>
            <a:r>
              <a:rPr lang="en-GB" dirty="0"/>
              <a:t>Some are national, some are local</a:t>
            </a:r>
          </a:p>
          <a:p>
            <a:endParaRPr lang="en-GB" dirty="0"/>
          </a:p>
        </p:txBody>
      </p:sp>
      <p:pic>
        <p:nvPicPr>
          <p:cNvPr id="5" name="Picture 2" descr="https://sumus.oxfam.org/sites/all/files/imagecache/group_image_description/group_images/logo_0.png"/>
          <p:cNvPicPr>
            <a:picLocks noChangeAspect="1" noChangeArrowheads="1"/>
          </p:cNvPicPr>
          <p:nvPr/>
        </p:nvPicPr>
        <p:blipFill>
          <a:blip r:embed="rId2" cstate="print"/>
          <a:srcRect/>
          <a:stretch>
            <a:fillRect/>
          </a:stretch>
        </p:blipFill>
        <p:spPr bwMode="auto">
          <a:xfrm>
            <a:off x="563880" y="5611668"/>
            <a:ext cx="869950" cy="972011"/>
          </a:xfrm>
          <a:prstGeom prst="rect">
            <a:avLst/>
          </a:prstGeom>
          <a:noFill/>
        </p:spPr>
      </p:pic>
      <p:pic>
        <p:nvPicPr>
          <p:cNvPr id="4" name="Picture 3"/>
          <p:cNvPicPr>
            <a:picLocks noChangeAspect="1"/>
          </p:cNvPicPr>
          <p:nvPr/>
        </p:nvPicPr>
        <p:blipFill>
          <a:blip r:embed="rId3"/>
          <a:stretch>
            <a:fillRect/>
          </a:stretch>
        </p:blipFill>
        <p:spPr>
          <a:xfrm>
            <a:off x="9465456" y="5707530"/>
            <a:ext cx="2481287" cy="938865"/>
          </a:xfrm>
          <a:prstGeom prst="rect">
            <a:avLst/>
          </a:prstGeom>
        </p:spPr>
      </p:pic>
    </p:spTree>
    <p:extLst>
      <p:ext uri="{BB962C8B-B14F-4D97-AF65-F5344CB8AC3E}">
        <p14:creationId xmlns:p14="http://schemas.microsoft.com/office/powerpoint/2010/main" val="1823968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1633</TotalTime>
  <Words>1113</Words>
  <Application>Microsoft Office PowerPoint</Application>
  <PresentationFormat>Widescreen</PresentationFormat>
  <Paragraphs>122</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Oxfam Global Headline</vt:lpstr>
      <vt:lpstr>Oxfam Headline</vt:lpstr>
      <vt:lpstr>Times New Roman</vt:lpstr>
      <vt:lpstr>Office Theme</vt:lpstr>
      <vt:lpstr>Gender-Responsive Budgeting UK Women's Budget Group for Oxfam GB</vt:lpstr>
      <vt:lpstr>Outline of presentation</vt:lpstr>
      <vt:lpstr>What is Gender-Responsive Budgeting?</vt:lpstr>
      <vt:lpstr>Gender-Responsive Budgeting is just a tool</vt:lpstr>
      <vt:lpstr>Why do gender-responsive budgeting?</vt:lpstr>
      <vt:lpstr>For example </vt:lpstr>
      <vt:lpstr>Another example </vt:lpstr>
      <vt:lpstr>Benefits to Government </vt:lpstr>
      <vt:lpstr>How does GRB work in practice? </vt:lpstr>
      <vt:lpstr>Some tools for GRB</vt:lpstr>
      <vt:lpstr>Gender-aware policy appraisal </vt:lpstr>
      <vt:lpstr>Gender-disaggregated beneficiary assessment</vt:lpstr>
      <vt:lpstr>Gender-disaggregated public expenditure analysis</vt:lpstr>
      <vt:lpstr>Gender-disaggregated tax incidence analysis</vt:lpstr>
      <vt:lpstr>Gender-disaggregated analysis of the impact of budget on time use</vt:lpstr>
      <vt:lpstr>Gender-aware medium-term economic framework &amp; Gender-aware budget statement </vt:lpstr>
      <vt:lpstr>Information is power </vt:lpstr>
      <vt:lpstr>But getting the right information may not be easy</vt:lpstr>
      <vt:lpstr>Government, parliament and civil society all need to be involved </vt:lpstr>
      <vt:lpstr>Political will is also needed </vt:lpstr>
      <vt:lpstr>Problems in gender budgeting </vt:lpstr>
      <vt:lpstr>Some solutions </vt:lpstr>
      <vt:lpstr>Some resources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Responsive Budgeting</dc:title>
  <dc:creator>Mary-Ann Stephenson</dc:creator>
  <cp:lastModifiedBy>Anna Coryndon</cp:lastModifiedBy>
  <cp:revision>46</cp:revision>
  <dcterms:created xsi:type="dcterms:W3CDTF">2017-04-03T15:24:33Z</dcterms:created>
  <dcterms:modified xsi:type="dcterms:W3CDTF">2018-02-27T13:47:39Z</dcterms:modified>
</cp:coreProperties>
</file>